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8" r:id="rId3"/>
    <p:sldId id="263" r:id="rId4"/>
    <p:sldId id="262" r:id="rId5"/>
    <p:sldId id="257" r:id="rId6"/>
    <p:sldId id="264" r:id="rId7"/>
    <p:sldId id="276" r:id="rId8"/>
    <p:sldId id="272" r:id="rId9"/>
    <p:sldId id="260" r:id="rId10"/>
    <p:sldId id="261" r:id="rId11"/>
    <p:sldId id="267" r:id="rId12"/>
    <p:sldId id="266" r:id="rId13"/>
    <p:sldId id="273" r:id="rId14"/>
    <p:sldId id="259" r:id="rId15"/>
    <p:sldId id="270" r:id="rId16"/>
    <p:sldId id="271" r:id="rId17"/>
    <p:sldId id="277" r:id="rId18"/>
    <p:sldId id="278" r:id="rId19"/>
    <p:sldId id="279" r:id="rId2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4301" autoAdjust="0"/>
    <p:restoredTop sz="86424" autoAdjust="0"/>
  </p:normalViewPr>
  <p:slideViewPr>
    <p:cSldViewPr>
      <p:cViewPr varScale="1">
        <p:scale>
          <a:sx n="84" d="100"/>
          <a:sy n="84" d="100"/>
        </p:scale>
        <p:origin x="-384" y="-78"/>
      </p:cViewPr>
      <p:guideLst>
        <p:guide orient="horz" pos="1620"/>
        <p:guide pos="2880"/>
      </p:guideLst>
    </p:cSldViewPr>
  </p:slideViewPr>
  <p:outlineViewPr>
    <p:cViewPr>
      <p:scale>
        <a:sx n="33" d="100"/>
        <a:sy n="33" d="100"/>
      </p:scale>
      <p:origin x="0" y="43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6ACA90-8693-49A4-A0D6-67903C0B26F3}" type="datetimeFigureOut">
              <a:rPr lang="en-US" smtClean="0"/>
              <a:pPr/>
              <a:t>6/24/2010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7A9780-3E82-4505-864D-6AAA7A9810F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D7A9780-3E82-4505-864D-6AAA7A9810FE}"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D7A9780-3E82-4505-864D-6AAA7A9810FE}"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D7A9780-3E82-4505-864D-6AAA7A9810FE}"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D7A9780-3E82-4505-864D-6AAA7A9810FE}" type="slidenum">
              <a:rPr lang="en-US" smtClean="0"/>
              <a:pPr/>
              <a:t>19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028700"/>
            <a:ext cx="7851648" cy="13716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2421402"/>
            <a:ext cx="7854696" cy="131445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03EF324-B2BA-48F1-A612-1D3D08704B76}" type="datetimeFigureOut">
              <a:rPr lang="en-US" smtClean="0"/>
              <a:pPr/>
              <a:t>6/24/2010</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5647E05A-690F-477E-BA0E-A2992152431E}"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3EF324-B2BA-48F1-A612-1D3D08704B76}" type="datetimeFigureOut">
              <a:rPr lang="en-US" smtClean="0"/>
              <a:pPr/>
              <a:t>6/24/2010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47E05A-690F-477E-BA0E-A2992152431E}" type="slidenum">
              <a:rPr lang="en-US" smtClean="0"/>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987552"/>
            <a:ext cx="7772400" cy="102184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028498"/>
            <a:ext cx="7772400" cy="1132284"/>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03EF324-B2BA-48F1-A612-1D3D08704B76}" type="datetimeFigureOut">
              <a:rPr lang="en-US" smtClean="0"/>
              <a:pPr/>
              <a:t>6/24/2010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47E05A-690F-477E-BA0E-A2992152431E}"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40064"/>
            <a:ext cx="4038600" cy="332613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03EF324-B2BA-48F1-A612-1D3D08704B76}" type="datetimeFigureOut">
              <a:rPr lang="en-US" smtClean="0"/>
              <a:pPr/>
              <a:t>6/24/2010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47E05A-690F-477E-BA0E-A2992152431E}" type="slidenum">
              <a:rPr lang="en-US" smtClean="0"/>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85725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391436"/>
            <a:ext cx="4040188" cy="494514"/>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1394818"/>
            <a:ext cx="4041775" cy="491132"/>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885950"/>
            <a:ext cx="4040188"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6" y="1885950"/>
            <a:ext cx="4041775" cy="288429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03EF324-B2BA-48F1-A612-1D3D08704B76}" type="datetimeFigureOut">
              <a:rPr lang="en-US" smtClean="0"/>
              <a:pPr/>
              <a:t>6/24/2010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647E05A-690F-477E-BA0E-A2992152431E}" type="slidenum">
              <a:rPr lang="en-US" smtClean="0"/>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305800" cy="85725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03EF324-B2BA-48F1-A612-1D3D08704B76}" type="datetimeFigureOut">
              <a:rPr lang="en-US" smtClean="0"/>
              <a:pPr/>
              <a:t>6/24/2010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647E05A-690F-477E-BA0E-A2992152431E}" type="slidenum">
              <a:rPr lang="en-US" smtClean="0"/>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3EF324-B2BA-48F1-A612-1D3D08704B76}" type="datetimeFigureOut">
              <a:rPr lang="en-US" smtClean="0"/>
              <a:pPr/>
              <a:t>6/24/2010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647E05A-690F-477E-BA0E-A2992152431E}" type="slidenum">
              <a:rPr lang="en-US" smtClean="0"/>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85764"/>
            <a:ext cx="2743200" cy="871538"/>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257300"/>
            <a:ext cx="2743200" cy="3429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257300"/>
            <a:ext cx="5111750" cy="3429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03EF324-B2BA-48F1-A612-1D3D08704B76}" type="datetimeFigureOut">
              <a:rPr lang="en-US" smtClean="0"/>
              <a:pPr/>
              <a:t>6/24/2010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647E05A-690F-477E-BA0E-A2992152431E}" type="slidenum">
              <a:rPr lang="en-US" smtClean="0"/>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831058"/>
            <a:ext cx="5257800" cy="30861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4019827"/>
            <a:ext cx="155448" cy="116586"/>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882747"/>
            <a:ext cx="2212848" cy="1186966"/>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121589"/>
            <a:ext cx="2209800" cy="163449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03EF324-B2BA-48F1-A612-1D3D08704B76}" type="datetimeFigureOut">
              <a:rPr lang="en-US" smtClean="0"/>
              <a:pPr/>
              <a:t>6/24/2010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4767263"/>
            <a:ext cx="609600" cy="273844"/>
          </a:xfrm>
        </p:spPr>
        <p:txBody>
          <a:bodyPr/>
          <a:lstStyle/>
          <a:p>
            <a:fld id="{5647E05A-690F-477E-BA0E-A2992152431E}" type="slidenum">
              <a:rPr lang="en-US" smtClean="0"/>
              <a:pPr/>
              <a:t>‹#›</a:t>
            </a:fld>
            <a:endParaRPr lang="en-US" dirty="0"/>
          </a:p>
        </p:txBody>
      </p:sp>
      <p:sp>
        <p:nvSpPr>
          <p:cNvPr id="3" name="Picture Placeholder 2"/>
          <p:cNvSpPr>
            <a:spLocks noGrp="1"/>
          </p:cNvSpPr>
          <p:nvPr>
            <p:ph type="pic" idx="1"/>
          </p:nvPr>
        </p:nvSpPr>
        <p:spPr>
          <a:xfrm rot="420000">
            <a:off x="3485793" y="899638"/>
            <a:ext cx="4617720" cy="294894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4362450"/>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4664869"/>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3EF324-B2BA-48F1-A612-1D3D08704B76}" type="datetimeFigureOut">
              <a:rPr lang="en-US" smtClean="0"/>
              <a:pPr/>
              <a:t>6/24/2010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47E05A-690F-477E-BA0E-A2992152431E}" type="slidenum">
              <a:rPr lang="en-US" smtClean="0"/>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1"/>
            <a:ext cx="2057400" cy="3908822"/>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85801"/>
            <a:ext cx="6019800" cy="3908822"/>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3EF324-B2BA-48F1-A612-1D3D08704B76}" type="datetimeFigureOut">
              <a:rPr lang="en-US" smtClean="0"/>
              <a:pPr/>
              <a:t>6/24/2010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647E05A-690F-477E-BA0E-A2992152431E}" type="slidenum">
              <a:rPr lang="en-US" smtClean="0"/>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5358"/>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5358"/>
            <a:ext cx="4762500" cy="478631"/>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528066"/>
            <a:ext cx="8229600" cy="85725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51610"/>
            <a:ext cx="8229600" cy="329184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4767263"/>
            <a:ext cx="21336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03EF324-B2BA-48F1-A612-1D3D08704B76}" type="datetimeFigureOut">
              <a:rPr lang="en-US" smtClean="0"/>
              <a:pPr/>
              <a:t>6/24/2010</a:t>
            </a:fld>
            <a:endParaRPr lang="en-US" dirty="0"/>
          </a:p>
        </p:txBody>
      </p:sp>
      <p:sp>
        <p:nvSpPr>
          <p:cNvPr id="22" name="Footer Placeholder 21"/>
          <p:cNvSpPr>
            <a:spLocks noGrp="1"/>
          </p:cNvSpPr>
          <p:nvPr>
            <p:ph type="ftr" sz="quarter" idx="3"/>
          </p:nvPr>
        </p:nvSpPr>
        <p:spPr>
          <a:xfrm>
            <a:off x="2667000" y="4767263"/>
            <a:ext cx="33528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4767263"/>
            <a:ext cx="762000" cy="273844"/>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647E05A-690F-477E-BA0E-A2992152431E}" type="slidenum">
              <a:rPr lang="en-US" smtClean="0"/>
              <a:pPr/>
              <a:t>‹#›</a:t>
            </a:fld>
            <a:endParaRPr lang="en-US" dirty="0"/>
          </a:p>
        </p:txBody>
      </p:sp>
      <p:grpSp>
        <p:nvGrpSpPr>
          <p:cNvPr id="2" name="Group 1"/>
          <p:cNvGrpSpPr/>
          <p:nvPr/>
        </p:nvGrpSpPr>
        <p:grpSpPr>
          <a:xfrm>
            <a:off x="-19017" y="151806"/>
            <a:ext cx="9180548" cy="486918"/>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gif"/><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gif"/><Relationship Id="rId5" Type="http://schemas.openxmlformats.org/officeDocument/2006/relationships/image" Target="../media/image6.gif"/><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gif"/><Relationship Id="rId7"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2.gif"/><Relationship Id="rId5" Type="http://schemas.openxmlformats.org/officeDocument/2006/relationships/image" Target="../media/image11.jpe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smtClean="0"/>
              <a:t>Antimicrobial Control and Silver Ion </a:t>
            </a:r>
            <a:endParaRPr lang="en-US" sz="4000" dirty="0"/>
          </a:p>
        </p:txBody>
      </p:sp>
      <p:sp>
        <p:nvSpPr>
          <p:cNvPr id="3" name="Subtitle 2"/>
          <p:cNvSpPr>
            <a:spLocks noGrp="1"/>
          </p:cNvSpPr>
          <p:nvPr>
            <p:ph type="subTitle" idx="1"/>
          </p:nvPr>
        </p:nvSpPr>
        <p:spPr/>
        <p:txBody>
          <a:bodyPr>
            <a:normAutofit fontScale="92500" lnSpcReduction="20000"/>
          </a:bodyPr>
          <a:lstStyle/>
          <a:p>
            <a:r>
              <a:rPr lang="en-US" dirty="0" smtClean="0"/>
              <a:t>The Best System</a:t>
            </a:r>
          </a:p>
          <a:p>
            <a:endParaRPr lang="en-US" dirty="0" smtClean="0"/>
          </a:p>
          <a:p>
            <a:r>
              <a:rPr lang="en-US" sz="1700" dirty="0" smtClean="0"/>
              <a:t> William Jacoby</a:t>
            </a:r>
          </a:p>
          <a:p>
            <a:r>
              <a:rPr lang="en-US" sz="1700" dirty="0" smtClean="0"/>
              <a:t>PurClean, LLC .</a:t>
            </a:r>
            <a:endParaRPr lang="en-US" sz="1700" dirty="0"/>
          </a:p>
        </p:txBody>
      </p:sp>
      <p:sp>
        <p:nvSpPr>
          <p:cNvPr id="4" name="Rectangle 3"/>
          <p:cNvSpPr/>
          <p:nvPr/>
        </p:nvSpPr>
        <p:spPr>
          <a:xfrm>
            <a:off x="762000" y="3943350"/>
            <a:ext cx="4572000" cy="830997"/>
          </a:xfrm>
          <a:prstGeom prst="rect">
            <a:avLst/>
          </a:prstGeom>
        </p:spPr>
        <p:txBody>
          <a:bodyPr>
            <a:spAutoFit/>
          </a:bodyPr>
          <a:lstStyle/>
          <a:p>
            <a:pPr lvl="0" algn="ctr" fontAlgn="base">
              <a:spcBef>
                <a:spcPct val="0"/>
              </a:spcBef>
              <a:spcAft>
                <a:spcPct val="0"/>
              </a:spcAft>
              <a:tabLst>
                <a:tab pos="2743200" algn="ctr"/>
                <a:tab pos="5486400" algn="r"/>
              </a:tabLst>
            </a:pPr>
            <a:r>
              <a:rPr lang="en-US" altLang="zh-CN" b="1" dirty="0" smtClean="0">
                <a:solidFill>
                  <a:srgbClr val="984806"/>
                </a:solidFill>
                <a:latin typeface="Book Antiqua" pitchFamily="18" charset="0"/>
                <a:ea typeface="SimSun" pitchFamily="2" charset="-122"/>
                <a:cs typeface="Times New Roman" pitchFamily="18" charset="0"/>
              </a:rPr>
              <a:t>MBAA-Rocky Mountain District </a:t>
            </a:r>
            <a:endParaRPr lang="en-US" altLang="zh-CN" sz="1000" dirty="0" smtClean="0">
              <a:latin typeface="Arial" pitchFamily="34" charset="0"/>
              <a:cs typeface="Arial" pitchFamily="34" charset="0"/>
            </a:endParaRPr>
          </a:p>
          <a:p>
            <a:pPr lvl="0" algn="ctr" eaLnBrk="0" fontAlgn="base" hangingPunct="0">
              <a:spcBef>
                <a:spcPct val="0"/>
              </a:spcBef>
              <a:spcAft>
                <a:spcPct val="0"/>
              </a:spcAft>
              <a:tabLst>
                <a:tab pos="2743200" algn="ctr"/>
                <a:tab pos="5486400" algn="r"/>
              </a:tabLst>
            </a:pPr>
            <a:r>
              <a:rPr lang="en-US" altLang="zh-CN" b="1" dirty="0" smtClean="0">
                <a:solidFill>
                  <a:srgbClr val="984806"/>
                </a:solidFill>
                <a:latin typeface="Book Antiqua" pitchFamily="18" charset="0"/>
                <a:ea typeface="SimSun" pitchFamily="2" charset="-122"/>
                <a:cs typeface="Times New Roman" pitchFamily="18" charset="0"/>
              </a:rPr>
              <a:t>Technical Summit</a:t>
            </a:r>
            <a:endParaRPr lang="en-US" altLang="zh-CN" sz="1000" dirty="0" smtClean="0">
              <a:latin typeface="Arial" pitchFamily="34" charset="0"/>
              <a:cs typeface="Arial" pitchFamily="34" charset="0"/>
            </a:endParaRPr>
          </a:p>
          <a:p>
            <a:pPr lvl="0" algn="ctr" eaLnBrk="0" fontAlgn="base" hangingPunct="0">
              <a:spcBef>
                <a:spcPct val="0"/>
              </a:spcBef>
              <a:spcAft>
                <a:spcPct val="0"/>
              </a:spcAft>
              <a:tabLst>
                <a:tab pos="2743200" algn="ctr"/>
                <a:tab pos="5486400" algn="r"/>
              </a:tabLst>
            </a:pPr>
            <a:r>
              <a:rPr lang="en-US" altLang="zh-CN" sz="1200" b="1" dirty="0" smtClean="0">
                <a:solidFill>
                  <a:srgbClr val="984806"/>
                </a:solidFill>
                <a:latin typeface="Book Antiqua" pitchFamily="18" charset="0"/>
                <a:ea typeface="SimSun" pitchFamily="2" charset="-122"/>
                <a:cs typeface="Times New Roman" pitchFamily="18" charset="0"/>
              </a:rPr>
              <a:t>Friday June 25, 2010 </a:t>
            </a:r>
            <a:endParaRPr lang="en-US" altLang="zh-CN" sz="1000" dirty="0" smtClean="0">
              <a:latin typeface="Arial" pitchFamily="34" charset="0"/>
              <a:cs typeface="Arial" pitchFamily="34" charset="0"/>
            </a:endParaRPr>
          </a:p>
        </p:txBody>
      </p:sp>
      <p:pic>
        <p:nvPicPr>
          <p:cNvPr id="5" name="Picture 1"/>
          <p:cNvPicPr>
            <a:picLocks noChangeAspect="1" noChangeArrowheads="1"/>
          </p:cNvPicPr>
          <p:nvPr/>
        </p:nvPicPr>
        <p:blipFill>
          <a:blip r:embed="rId3" cstate="email"/>
          <a:srcRect/>
          <a:stretch>
            <a:fillRect/>
          </a:stretch>
        </p:blipFill>
        <p:spPr bwMode="auto">
          <a:xfrm>
            <a:off x="2286000" y="2876550"/>
            <a:ext cx="1314450" cy="952500"/>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09600" y="528066"/>
            <a:ext cx="8077200" cy="672084"/>
          </a:xfrm>
        </p:spPr>
        <p:txBody>
          <a:bodyPr>
            <a:normAutofit/>
          </a:bodyPr>
          <a:lstStyle/>
          <a:p>
            <a:r>
              <a:rPr lang="en-US" sz="4000" dirty="0" smtClean="0"/>
              <a:t>History of Silver as a Purifying Agent</a:t>
            </a:r>
            <a:endParaRPr lang="en-US" sz="4000" dirty="0"/>
          </a:p>
        </p:txBody>
      </p:sp>
      <p:sp>
        <p:nvSpPr>
          <p:cNvPr id="6145" name="Rectangle 1"/>
          <p:cNvSpPr>
            <a:spLocks noChangeArrowheads="1"/>
          </p:cNvSpPr>
          <p:nvPr/>
        </p:nvSpPr>
        <p:spPr bwMode="auto">
          <a:xfrm>
            <a:off x="0" y="1580651"/>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The value of silver in medicine, and as a purifier has been acknowledged for centuries.  In ancient Greece and Rome, people used silver containers to keep </a:t>
            </a:r>
            <a:r>
              <a:rPr lang="en-US" sz="1200" dirty="0" smtClean="0">
                <a:solidFill>
                  <a:srgbClr val="0070C0"/>
                </a:solidFill>
                <a:latin typeface="Calibri" pitchFamily="34" charset="0"/>
                <a:ea typeface="Times New Roman" pitchFamily="18" charset="0"/>
                <a:cs typeface="Times New Roman" pitchFamily="18" charset="0"/>
              </a:rPr>
              <a:t> water, wine and vinegar </a:t>
            </a: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fresh. When settlers moved across the American West, they would purify a container of water by </a:t>
            </a:r>
            <a:r>
              <a:rPr lang="en-US" sz="1200" dirty="0" smtClean="0">
                <a:solidFill>
                  <a:srgbClr val="0070C0"/>
                </a:solidFill>
                <a:latin typeface="Calibri" pitchFamily="34" charset="0"/>
                <a:ea typeface="Times New Roman" pitchFamily="18" charset="0"/>
                <a:cs typeface="Times New Roman" pitchFamily="18" charset="0"/>
              </a:rPr>
              <a:t>dropping </a:t>
            </a: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a silver dollar in it overnight. Towards the end of the 19th century, other medicinal uses for silver were developed including the use of silver and mercury in filling cavities, and the dropping of a silver </a:t>
            </a:r>
            <a:r>
              <a:rPr lang="en-US" sz="1200" dirty="0" smtClean="0">
                <a:solidFill>
                  <a:srgbClr val="0070C0"/>
                </a:solidFill>
                <a:latin typeface="Calibri" pitchFamily="34" charset="0"/>
                <a:ea typeface="Times New Roman" pitchFamily="18" charset="0"/>
                <a:cs typeface="Times New Roman" pitchFamily="18" charset="0"/>
              </a:rPr>
              <a:t>nitrate </a:t>
            </a: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solution into the eyes of newborn babies to prevent blindness due to infection.</a:t>
            </a:r>
            <a:endParaRPr kumimoji="0" lang="en-US" sz="1800" b="0" i="0" u="none" strike="noStrike" cap="none" normalizeH="0" baseline="0" dirty="0" smtClean="0">
              <a:ln>
                <a:noFill/>
              </a:ln>
              <a:solidFill>
                <a:srgbClr val="0070C0"/>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609600" y="361950"/>
            <a:ext cx="7924800" cy="838200"/>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2"/>
                </a:solidFill>
                <a:effectLst/>
                <a:uLnTx/>
                <a:uFillTx/>
                <a:latin typeface="+mj-lt"/>
                <a:ea typeface="+mj-ea"/>
                <a:cs typeface="+mj-cs"/>
              </a:rPr>
              <a:t>History of Silver as a Purifying Agent</a:t>
            </a:r>
            <a:endParaRPr kumimoji="0" lang="en-US"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9" name="Rectangle 2"/>
          <p:cNvSpPr>
            <a:spLocks noChangeArrowheads="1"/>
          </p:cNvSpPr>
          <p:nvPr/>
        </p:nvSpPr>
        <p:spPr bwMode="auto">
          <a:xfrm>
            <a:off x="0" y="2684866"/>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After testing 23 methods of purifying water, NASA has also chosen silver as the purifying agent on the Space Shuttle program.  Silver was used to provide shuttle crews with pure water for drinking, air conditioning, food preparation and other operations. By establishing 100 parts per billion</a:t>
            </a:r>
            <a:r>
              <a:rPr kumimoji="0" lang="en-US" sz="1200" b="0" i="0" u="none" strike="noStrike" cap="none" normalizeH="0" dirty="0" smtClean="0">
                <a:ln>
                  <a:noFill/>
                </a:ln>
                <a:solidFill>
                  <a:srgbClr val="0070C0"/>
                </a:solidFill>
                <a:effectLst/>
                <a:latin typeface="Calibri" pitchFamily="34" charset="0"/>
                <a:ea typeface="Times New Roman" pitchFamily="18" charset="0"/>
                <a:cs typeface="Times New Roman" pitchFamily="18" charset="0"/>
              </a:rPr>
              <a:t> </a:t>
            </a: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NASA  totally eliminated  the need for chlorine! </a:t>
            </a:r>
            <a:endParaRPr kumimoji="0" lang="en-US" sz="1800" b="0" i="0" u="none" strike="noStrike" cap="none" normalizeH="0" baseline="0" dirty="0" smtClean="0">
              <a:ln>
                <a:noFill/>
              </a:ln>
              <a:solidFill>
                <a:srgbClr val="0070C0"/>
              </a:solidFill>
              <a:effectLst/>
              <a:latin typeface="Arial" pitchFamily="34" charset="0"/>
              <a:cs typeface="Arial" pitchFamily="34" charset="0"/>
            </a:endParaRPr>
          </a:p>
        </p:txBody>
      </p:sp>
      <p:sp>
        <p:nvSpPr>
          <p:cNvPr id="5" name="Rectangle 1"/>
          <p:cNvSpPr>
            <a:spLocks noChangeArrowheads="1"/>
          </p:cNvSpPr>
          <p:nvPr/>
        </p:nvSpPr>
        <p:spPr bwMode="auto">
          <a:xfrm>
            <a:off x="0" y="1672984"/>
            <a:ext cx="9144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The value of silver in medicine, and as a purifier has been acknowledged for centuries. In Ancient Greece and Rome, people used silver containers to keep wat</a:t>
            </a:r>
            <a:r>
              <a:rPr lang="en-US" sz="1200" dirty="0" smtClean="0">
                <a:solidFill>
                  <a:srgbClr val="0070C0"/>
                </a:solidFill>
                <a:latin typeface="Calibri" pitchFamily="34" charset="0"/>
                <a:ea typeface="Times New Roman" pitchFamily="18" charset="0"/>
                <a:cs typeface="Times New Roman" pitchFamily="18" charset="0"/>
              </a:rPr>
              <a:t>er, and vinegar </a:t>
            </a: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fresh. When settlers moved across the American West, they would purify a container of water by </a:t>
            </a:r>
            <a:r>
              <a:rPr lang="en-US" sz="1200" dirty="0" smtClean="0">
                <a:solidFill>
                  <a:srgbClr val="0070C0"/>
                </a:solidFill>
                <a:latin typeface="Calibri" pitchFamily="34" charset="0"/>
                <a:ea typeface="Times New Roman" pitchFamily="18" charset="0"/>
                <a:cs typeface="Times New Roman" pitchFamily="18" charset="0"/>
              </a:rPr>
              <a:t>dropping </a:t>
            </a: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a silver dollar in it overnight. Towards the end of the 19th century, other medicinal uses for silver were developed including the use of silver and mercury in filling cavities, and the dropping of a silver </a:t>
            </a:r>
            <a:r>
              <a:rPr lang="en-US" sz="1200" dirty="0" smtClean="0">
                <a:solidFill>
                  <a:srgbClr val="0070C0"/>
                </a:solidFill>
                <a:latin typeface="Calibri" pitchFamily="34" charset="0"/>
                <a:ea typeface="Times New Roman" pitchFamily="18" charset="0"/>
                <a:cs typeface="Times New Roman" pitchFamily="18" charset="0"/>
              </a:rPr>
              <a:t>nitrate </a:t>
            </a: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solution into the eyes of newborn babies to prevent blindness due to infection.</a:t>
            </a:r>
            <a:endParaRPr kumimoji="0" lang="en-US" sz="1800" b="0" i="0" u="none" strike="noStrike" cap="none" normalizeH="0" baseline="0" dirty="0" smtClean="0">
              <a:ln>
                <a:noFill/>
              </a:ln>
              <a:solidFill>
                <a:srgbClr val="0070C0"/>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09600" y="528066"/>
            <a:ext cx="8077200" cy="672084"/>
          </a:xfrm>
          <a:prstGeom prst="rect">
            <a:avLst/>
          </a:prstGeom>
        </p:spPr>
        <p:txBody>
          <a:bodyPr vert="horz" lIns="0" rIns="0" bIns="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2"/>
                </a:solidFill>
                <a:effectLst/>
                <a:uLnTx/>
                <a:uFillTx/>
                <a:latin typeface="+mj-lt"/>
                <a:ea typeface="+mj-ea"/>
                <a:cs typeface="+mj-cs"/>
              </a:rPr>
              <a:t>History of Silver as a Purifying Agent</a:t>
            </a:r>
            <a:endParaRPr kumimoji="0" lang="en-US" sz="4000" b="0" i="0" u="none" strike="noStrike" kern="1200" cap="none" spc="0" normalizeH="0" baseline="0" noProof="0" dirty="0">
              <a:ln>
                <a:noFill/>
              </a:ln>
              <a:solidFill>
                <a:schemeClr val="tx2"/>
              </a:solidFill>
              <a:effectLst/>
              <a:uLnTx/>
              <a:uFillTx/>
              <a:latin typeface="+mj-lt"/>
              <a:ea typeface="+mj-ea"/>
              <a:cs typeface="+mj-cs"/>
            </a:endParaRPr>
          </a:p>
        </p:txBody>
      </p:sp>
      <p:sp>
        <p:nvSpPr>
          <p:cNvPr id="3" name="Rectangle 1"/>
          <p:cNvSpPr>
            <a:spLocks noChangeArrowheads="1"/>
          </p:cNvSpPr>
          <p:nvPr/>
        </p:nvSpPr>
        <p:spPr bwMode="auto">
          <a:xfrm>
            <a:off x="0" y="1580651"/>
            <a:ext cx="91440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The value of silver in medicine, and as a purifier has been acknowledged for centuries. In Ancient Greece and Rome, people used silver containers to keep water, wine and vinegar  fresh. When settlers moved across the American West, they would purify a container of water by </a:t>
            </a:r>
            <a:r>
              <a:rPr lang="en-US" sz="1200" dirty="0" smtClean="0">
                <a:solidFill>
                  <a:srgbClr val="0070C0"/>
                </a:solidFill>
                <a:latin typeface="Calibri" pitchFamily="34" charset="0"/>
                <a:ea typeface="Times New Roman" pitchFamily="18" charset="0"/>
                <a:cs typeface="Times New Roman" pitchFamily="18" charset="0"/>
              </a:rPr>
              <a:t>dropping</a:t>
            </a: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 a silver dollar in it overnight. Towards the end of the 19th century, other medicinal uses for silver were developed including the use of silver and mercury in filling cavities, and the dropping of a silver</a:t>
            </a:r>
            <a:r>
              <a:rPr lang="en-US" sz="1200" dirty="0" smtClean="0">
                <a:solidFill>
                  <a:srgbClr val="0070C0"/>
                </a:solidFill>
                <a:latin typeface="Calibri" pitchFamily="34" charset="0"/>
                <a:ea typeface="Times New Roman" pitchFamily="18" charset="0"/>
                <a:cs typeface="Times New Roman" pitchFamily="18" charset="0"/>
              </a:rPr>
              <a:t> nitrate </a:t>
            </a: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solution into the eyes of newborn babies to prevent blindness due to infection.</a:t>
            </a:r>
            <a:endParaRPr kumimoji="0" lang="en-US" sz="1800" b="0" i="0" u="none" strike="noStrike" cap="none" normalizeH="0" baseline="0" dirty="0" smtClean="0">
              <a:ln>
                <a:noFill/>
              </a:ln>
              <a:solidFill>
                <a:srgbClr val="0070C0"/>
              </a:solidFill>
              <a:effectLst/>
              <a:latin typeface="Arial" pitchFamily="34" charset="0"/>
              <a:cs typeface="Arial" pitchFamily="34" charset="0"/>
            </a:endParaRPr>
          </a:p>
        </p:txBody>
      </p:sp>
      <p:sp>
        <p:nvSpPr>
          <p:cNvPr id="4" name="Rectangle 2"/>
          <p:cNvSpPr>
            <a:spLocks noChangeArrowheads="1"/>
          </p:cNvSpPr>
          <p:nvPr/>
        </p:nvSpPr>
        <p:spPr bwMode="auto">
          <a:xfrm>
            <a:off x="0" y="2684866"/>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After testing 23 methods of purifying water, NASA has also chosen silver as the purifying agent on the Space Shuttle program.  Silver was used to provide shuttle crews with pure water for drinking, air conditioning, food preparation and other operations. By establishing 100 parts per billion</a:t>
            </a:r>
            <a:r>
              <a:rPr kumimoji="0" lang="en-US" sz="1200" b="0" i="0" u="none" strike="noStrike" cap="none" normalizeH="0" dirty="0" smtClean="0">
                <a:ln>
                  <a:noFill/>
                </a:ln>
                <a:solidFill>
                  <a:srgbClr val="0070C0"/>
                </a:solidFill>
                <a:effectLst/>
                <a:latin typeface="Calibri" pitchFamily="34" charset="0"/>
                <a:ea typeface="Times New Roman" pitchFamily="18" charset="0"/>
                <a:cs typeface="Times New Roman" pitchFamily="18" charset="0"/>
              </a:rPr>
              <a:t> </a:t>
            </a:r>
            <a:r>
              <a:rPr kumimoji="0" lang="en-US" sz="12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NASA  totally eliminated  the need for chlorine! </a:t>
            </a:r>
            <a:endParaRPr kumimoji="0" lang="en-US" sz="1800" b="0" i="0" u="none" strike="noStrike" cap="none" normalizeH="0" baseline="0" dirty="0" smtClean="0">
              <a:ln>
                <a:noFill/>
              </a:ln>
              <a:solidFill>
                <a:srgbClr val="0070C0"/>
              </a:solidFill>
              <a:effectLst/>
              <a:latin typeface="Arial" pitchFamily="34" charset="0"/>
              <a:cs typeface="Arial" pitchFamily="34" charset="0"/>
            </a:endParaRPr>
          </a:p>
        </p:txBody>
      </p:sp>
      <p:sp>
        <p:nvSpPr>
          <p:cNvPr id="5" name="Rectangle 4"/>
          <p:cNvSpPr/>
          <p:nvPr/>
        </p:nvSpPr>
        <p:spPr>
          <a:xfrm>
            <a:off x="0" y="3486150"/>
            <a:ext cx="9144000" cy="830997"/>
          </a:xfrm>
          <a:prstGeom prst="rect">
            <a:avLst/>
          </a:prstGeom>
        </p:spPr>
        <p:txBody>
          <a:bodyPr wrap="square">
            <a:spAutoFit/>
          </a:bodyPr>
          <a:lstStyle/>
          <a:p>
            <a:r>
              <a:rPr lang="en-US" sz="1200" dirty="0" smtClean="0">
                <a:solidFill>
                  <a:srgbClr val="0070C0"/>
                </a:solidFill>
                <a:latin typeface="+mj-lt"/>
              </a:rPr>
              <a:t>The most dramatic purification tests occurred in 1976 in a 20,000 gallon swimming pool in Nebraska. There was no disinfectant of any kind in the water. Fifty gallons of municipal sewage waste water was put into the pool. That produced a dangerous concentration of 7,000 E coli cells per 100 milliliter [half a cup] of water. Contents of the pool were then pumped through a tank containing alternating anodic and cathodic silver electrodes for disinfection. Within three hours the pool was entirely free of E. coli and the water contained only 3.2 parts  per billion.</a:t>
            </a:r>
            <a:endParaRPr lang="en-US" sz="1200" dirty="0">
              <a:solidFill>
                <a:srgbClr val="0070C0"/>
              </a:solidFill>
              <a:latin typeface="+mj-lt"/>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What is Silver Ion and what does it do?</a:t>
            </a:r>
            <a:endParaRPr lang="en-US" sz="3200" dirty="0"/>
          </a:p>
        </p:txBody>
      </p:sp>
      <p:sp>
        <p:nvSpPr>
          <p:cNvPr id="3" name="Content Placeholder 2"/>
          <p:cNvSpPr>
            <a:spLocks noGrp="1"/>
          </p:cNvSpPr>
          <p:nvPr>
            <p:ph idx="1"/>
          </p:nvPr>
        </p:nvSpPr>
        <p:spPr/>
        <p:txBody>
          <a:bodyPr>
            <a:normAutofit lnSpcReduction="10000"/>
          </a:bodyPr>
          <a:lstStyle/>
          <a:p>
            <a:r>
              <a:rPr lang="en-US" dirty="0" smtClean="0"/>
              <a:t>Positive charged silver electron (Ag+) electrolytically generated</a:t>
            </a:r>
          </a:p>
          <a:p>
            <a:r>
              <a:rPr lang="en-US" dirty="0" smtClean="0"/>
              <a:t>Not a silver salt or colloidal silver, i.e.. silver nitrate, silver chloride</a:t>
            </a:r>
          </a:p>
          <a:p>
            <a:r>
              <a:rPr lang="en-US" dirty="0" smtClean="0"/>
              <a:t>Silver ions do </a:t>
            </a:r>
            <a:r>
              <a:rPr lang="en-US" b="1" u="sng" dirty="0" smtClean="0"/>
              <a:t>not</a:t>
            </a:r>
            <a:r>
              <a:rPr lang="en-US" dirty="0" smtClean="0"/>
              <a:t> change the taste, smell or color of the water. Nor do they effect the physical and chemical properties of the water. The silver ions only kills yeast, mold, algae, bacteria, virus, etc. </a:t>
            </a:r>
          </a:p>
          <a:p>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4350"/>
            <a:ext cx="8229600" cy="857250"/>
          </a:xfrm>
        </p:spPr>
        <p:txBody>
          <a:bodyPr>
            <a:normAutofit/>
          </a:bodyPr>
          <a:lstStyle/>
          <a:p>
            <a:r>
              <a:rPr lang="en-US" sz="3200" dirty="0" smtClean="0">
                <a:solidFill>
                  <a:srgbClr val="00B0F0"/>
                </a:solidFill>
              </a:rPr>
              <a:t>What is Silver Ion ?</a:t>
            </a:r>
            <a:endParaRPr lang="en-US" sz="3200" dirty="0">
              <a:solidFill>
                <a:srgbClr val="00B0F0"/>
              </a:solidFill>
            </a:endParaRPr>
          </a:p>
        </p:txBody>
      </p:sp>
      <p:sp>
        <p:nvSpPr>
          <p:cNvPr id="3" name="Content Placeholder 2"/>
          <p:cNvSpPr>
            <a:spLocks noGrp="1"/>
          </p:cNvSpPr>
          <p:nvPr>
            <p:ph idx="1"/>
          </p:nvPr>
        </p:nvSpPr>
        <p:spPr>
          <a:xfrm>
            <a:off x="457200" y="1451610"/>
            <a:ext cx="8229600" cy="1120140"/>
          </a:xfrm>
        </p:spPr>
        <p:txBody>
          <a:bodyPr>
            <a:normAutofit fontScale="92500" lnSpcReduction="20000"/>
          </a:bodyPr>
          <a:lstStyle/>
          <a:p>
            <a:pPr>
              <a:buNone/>
            </a:pPr>
            <a:r>
              <a:rPr lang="en-US" sz="1400" b="1" dirty="0" smtClean="0">
                <a:latin typeface="+mj-lt"/>
              </a:rPr>
              <a:t>Silver and Katadyn</a:t>
            </a:r>
          </a:p>
          <a:p>
            <a:pPr>
              <a:buNone/>
            </a:pPr>
            <a:r>
              <a:rPr lang="en-US" sz="1400" dirty="0" smtClean="0">
                <a:latin typeface="+mj-lt"/>
              </a:rPr>
              <a:t>The bactericidal action of silver (Ag+) is known as «Katadyn» effect, a fusion of </a:t>
            </a:r>
            <a:r>
              <a:rPr lang="en-US" sz="1400" i="1" dirty="0" smtClean="0">
                <a:latin typeface="+mj-lt"/>
              </a:rPr>
              <a:t>catalytic (German:katalytisch)</a:t>
            </a:r>
          </a:p>
          <a:p>
            <a:pPr>
              <a:buNone/>
            </a:pPr>
            <a:r>
              <a:rPr lang="en-US" sz="1400" i="1" dirty="0" smtClean="0">
                <a:latin typeface="+mj-lt"/>
              </a:rPr>
              <a:t>And oligodynamic. It means the </a:t>
            </a:r>
            <a:r>
              <a:rPr lang="en-US" sz="1400" dirty="0" smtClean="0">
                <a:latin typeface="+mj-lt"/>
              </a:rPr>
              <a:t>destruction of micro-organisms by catalysis, using very small amounts of</a:t>
            </a:r>
          </a:p>
          <a:p>
            <a:pPr>
              <a:buNone/>
            </a:pPr>
            <a:r>
              <a:rPr lang="en-US" sz="1400" dirty="0" smtClean="0">
                <a:latin typeface="+mj-lt"/>
              </a:rPr>
              <a:t>dissolved silver (oligos = small, dynamis = force). The Electro- Katadyn system is adding the silver ions to the</a:t>
            </a:r>
          </a:p>
          <a:p>
            <a:pPr>
              <a:buNone/>
            </a:pPr>
            <a:r>
              <a:rPr lang="en-US" sz="1400" dirty="0" smtClean="0">
                <a:latin typeface="+mj-lt"/>
              </a:rPr>
              <a:t>water by an electrolytic process. It is the practical application of Faraday’s law of </a:t>
            </a:r>
            <a:r>
              <a:rPr lang="en-US" sz="1400" i="1" dirty="0" smtClean="0">
                <a:latin typeface="+mj-lt"/>
              </a:rPr>
              <a:t>Electrochemical Equivalent</a:t>
            </a:r>
            <a:endParaRPr lang="en-US" sz="1400" dirty="0">
              <a:latin typeface="+mj-lt"/>
            </a:endParaRPr>
          </a:p>
        </p:txBody>
      </p:sp>
      <p:sp>
        <p:nvSpPr>
          <p:cNvPr id="6" name="Rectangle 5"/>
          <p:cNvSpPr/>
          <p:nvPr/>
        </p:nvSpPr>
        <p:spPr>
          <a:xfrm>
            <a:off x="304800" y="2647949"/>
            <a:ext cx="8610600" cy="2031325"/>
          </a:xfrm>
          <a:prstGeom prst="rect">
            <a:avLst/>
          </a:prstGeom>
        </p:spPr>
        <p:txBody>
          <a:bodyPr wrap="square">
            <a:spAutoFit/>
          </a:bodyPr>
          <a:lstStyle/>
          <a:p>
            <a:r>
              <a:rPr lang="en-US" sz="1400" b="1" dirty="0" smtClean="0">
                <a:latin typeface="+mj-lt"/>
              </a:rPr>
              <a:t>Electrochemical Equivalent of silve</a:t>
            </a:r>
            <a:r>
              <a:rPr lang="en-US" sz="1400" dirty="0" smtClean="0">
                <a:latin typeface="+mj-lt"/>
              </a:rPr>
              <a:t>r:		 1.11817 mg / ampere-second (A x s)</a:t>
            </a:r>
          </a:p>
          <a:p>
            <a:r>
              <a:rPr lang="en-US" sz="1400" dirty="0" smtClean="0">
                <a:latin typeface="+mj-lt"/>
              </a:rPr>
              <a:t>This means: 				 1.11817 mg Ag+ discharge at 1 A during 1 s</a:t>
            </a:r>
          </a:p>
          <a:p>
            <a:r>
              <a:rPr lang="en-US" sz="1400" dirty="0" smtClean="0">
                <a:latin typeface="+mj-lt"/>
              </a:rPr>
              <a:t>Therefore: 				  4 g Ag+ discharge at 1A during 1 h</a:t>
            </a:r>
          </a:p>
          <a:p>
            <a:r>
              <a:rPr lang="en-US" sz="1400" dirty="0" smtClean="0">
                <a:latin typeface="+mj-lt"/>
              </a:rPr>
              <a:t>Or: 				  4 mg Ag+ discharge at </a:t>
            </a:r>
            <a:r>
              <a:rPr lang="en-US" sz="1400" b="1" u="sng" dirty="0" smtClean="0">
                <a:latin typeface="+mj-lt"/>
              </a:rPr>
              <a:t>1 mA </a:t>
            </a:r>
            <a:r>
              <a:rPr lang="en-US" sz="1400" dirty="0" smtClean="0">
                <a:latin typeface="+mj-lt"/>
              </a:rPr>
              <a:t>during 1 h</a:t>
            </a:r>
          </a:p>
          <a:p>
            <a:r>
              <a:rPr lang="en-US" sz="1400" b="1" dirty="0" smtClean="0">
                <a:latin typeface="+mj-lt"/>
              </a:rPr>
              <a:t>Sizing example</a:t>
            </a:r>
          </a:p>
          <a:p>
            <a:r>
              <a:rPr lang="en-US" sz="1400" dirty="0" smtClean="0">
                <a:latin typeface="+mj-lt"/>
              </a:rPr>
              <a:t>Flow rate and silver dose:		 2 m³/h with 0.1 ppm (= 0.1 mg/l) Ag+</a:t>
            </a:r>
          </a:p>
          <a:p>
            <a:r>
              <a:rPr lang="en-US" sz="1400" dirty="0" smtClean="0">
                <a:latin typeface="+mj-lt"/>
              </a:rPr>
              <a:t>Ag+ for 2 m³ of water: 			200 mg (2000 litres x 0.1 mg)</a:t>
            </a:r>
          </a:p>
          <a:p>
            <a:r>
              <a:rPr lang="en-US" sz="1400" dirty="0" smtClean="0">
                <a:latin typeface="+mj-lt"/>
              </a:rPr>
              <a:t>At current of 1 mA:			 4 mg Ag+/h (in accordance with Faraday’s law)</a:t>
            </a:r>
          </a:p>
          <a:p>
            <a:r>
              <a:rPr lang="en-US" sz="1400" dirty="0" smtClean="0">
                <a:latin typeface="+mj-lt"/>
              </a:rPr>
              <a:t>Current setting: 			50 mA (200 mg : 4 mg)</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90550"/>
            <a:ext cx="8382000" cy="443484"/>
          </a:xfrm>
        </p:spPr>
        <p:txBody>
          <a:bodyPr>
            <a:normAutofit fontScale="90000"/>
          </a:bodyPr>
          <a:lstStyle/>
          <a:p>
            <a:r>
              <a:rPr lang="en-US" sz="2800" dirty="0" smtClean="0">
                <a:solidFill>
                  <a:srgbClr val="00B0F0"/>
                </a:solidFill>
              </a:rPr>
              <a:t>Silver Ion Generators</a:t>
            </a:r>
            <a:endParaRPr lang="en-US" sz="2800" dirty="0">
              <a:solidFill>
                <a:srgbClr val="00B0F0"/>
              </a:solidFill>
            </a:endParaRPr>
          </a:p>
        </p:txBody>
      </p:sp>
      <p:pic>
        <p:nvPicPr>
          <p:cNvPr id="28674" name="Picture 2"/>
          <p:cNvPicPr>
            <a:picLocks noGrp="1" noChangeAspect="1" noChangeArrowheads="1"/>
          </p:cNvPicPr>
          <p:nvPr>
            <p:ph idx="1"/>
          </p:nvPr>
        </p:nvPicPr>
        <p:blipFill>
          <a:blip r:embed="rId3" cstate="email"/>
          <a:srcRect/>
          <a:stretch>
            <a:fillRect/>
          </a:stretch>
        </p:blipFill>
        <p:spPr bwMode="auto">
          <a:xfrm>
            <a:off x="152400" y="971550"/>
            <a:ext cx="8839200" cy="417194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00B0F0"/>
                </a:solidFill>
              </a:rPr>
              <a:t>Government Regulations</a:t>
            </a:r>
            <a:endParaRPr lang="en-US" sz="2800" dirty="0">
              <a:solidFill>
                <a:srgbClr val="00B0F0"/>
              </a:solidFill>
            </a:endParaRPr>
          </a:p>
        </p:txBody>
      </p:sp>
      <p:sp>
        <p:nvSpPr>
          <p:cNvPr id="3" name="Content Placeholder 2"/>
          <p:cNvSpPr>
            <a:spLocks noGrp="1"/>
          </p:cNvSpPr>
          <p:nvPr>
            <p:ph idx="1"/>
          </p:nvPr>
        </p:nvSpPr>
        <p:spPr/>
        <p:txBody>
          <a:bodyPr>
            <a:normAutofit/>
          </a:bodyPr>
          <a:lstStyle/>
          <a:p>
            <a:r>
              <a:rPr lang="en-US" sz="1600" dirty="0" smtClean="0">
                <a:latin typeface="+mj-lt"/>
              </a:rPr>
              <a:t>Silver ion is approved for use in drinking water under EPA  40 CFR part 143 and FDA 21 CFR part 165 subpart B 165.110.  In both CFR’s silver is considered a secondary contaminate, not a primary contaminate.</a:t>
            </a:r>
          </a:p>
          <a:p>
            <a:r>
              <a:rPr lang="en-US" sz="1600" dirty="0" smtClean="0">
                <a:latin typeface="+mj-lt"/>
              </a:rPr>
              <a:t>EPA and FDA limits on silver in drinking water are 0.1 ppm or 100 ppb.</a:t>
            </a:r>
          </a:p>
          <a:p>
            <a:r>
              <a:rPr lang="en-US" sz="1600" dirty="0" smtClean="0">
                <a:latin typeface="+mj-lt"/>
              </a:rPr>
              <a:t>The Katadyn silver ion generators are designed to impart a maximum of 0.05 ppm or 50 ppb based of flow rates and gallon per minute requirements.</a:t>
            </a:r>
          </a:p>
          <a:p>
            <a:r>
              <a:rPr lang="en-US" sz="1600" dirty="0" smtClean="0">
                <a:latin typeface="+mj-lt"/>
              </a:rPr>
              <a:t>EPA  under  40 CFR  part 180 subpart D 180.094  allows Silver ions resulting from the use of electrolytically-generated silver ions stabilized in citric acid as silver dihydrogen citrate  as a food contact material for</a:t>
            </a:r>
            <a:r>
              <a:rPr lang="en-US" sz="1600" dirty="0" smtClean="0"/>
              <a:t> f</a:t>
            </a:r>
            <a:r>
              <a:rPr lang="en-US" sz="1600" dirty="0" smtClean="0">
                <a:latin typeface="+mj-lt"/>
              </a:rPr>
              <a:t>ood-contact surfaces in public eating places, dairy-processing equipment, and food-processing equipment and utensils, but not to exceed 50 ppm of silver ion.</a:t>
            </a:r>
            <a:r>
              <a:rPr lang="en-US" sz="1600" dirty="0" smtClean="0"/>
              <a:t>	</a:t>
            </a:r>
          </a:p>
          <a:p>
            <a:pPr>
              <a:buNone/>
            </a:pPr>
            <a:endParaRPr lang="en-US" sz="1600" dirty="0" smtClean="0">
              <a:latin typeface="+mj-lt"/>
            </a:endParaRPr>
          </a:p>
          <a:p>
            <a:endParaRPr lang="en-US" sz="1600" dirty="0">
              <a:latin typeface="+mj-lt"/>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dirty="0" smtClean="0"/>
              <a:t>Who uses</a:t>
            </a:r>
            <a:r>
              <a:rPr lang="en-US" baseline="0" dirty="0" smtClean="0"/>
              <a:t> silver ion?</a:t>
            </a:r>
            <a:endParaRPr lang="en-US" dirty="0"/>
          </a:p>
        </p:txBody>
      </p:sp>
      <p:pic>
        <p:nvPicPr>
          <p:cNvPr id="1027" name="Picture 3" descr="C:\Users\Convergent Packaging\Pictures\logo_bp.gif"/>
          <p:cNvPicPr>
            <a:picLocks noChangeAspect="1" noChangeArrowheads="1"/>
          </p:cNvPicPr>
          <p:nvPr/>
        </p:nvPicPr>
        <p:blipFill>
          <a:blip r:embed="rId3" cstate="print"/>
          <a:srcRect/>
          <a:stretch>
            <a:fillRect/>
          </a:stretch>
        </p:blipFill>
        <p:spPr bwMode="auto">
          <a:xfrm>
            <a:off x="2743200" y="2038350"/>
            <a:ext cx="2547938" cy="1771650"/>
          </a:xfrm>
          <a:prstGeom prst="rect">
            <a:avLst/>
          </a:prstGeom>
          <a:noFill/>
        </p:spPr>
      </p:pic>
      <p:pic>
        <p:nvPicPr>
          <p:cNvPr id="1028" name="Picture 4" descr="C:\Users\Convergent Packaging\Pictures\exxonMobilHeaderLogo.jpg"/>
          <p:cNvPicPr>
            <a:picLocks noChangeAspect="1" noChangeArrowheads="1"/>
          </p:cNvPicPr>
          <p:nvPr/>
        </p:nvPicPr>
        <p:blipFill>
          <a:blip r:embed="rId4" cstate="print"/>
          <a:srcRect/>
          <a:stretch>
            <a:fillRect/>
          </a:stretch>
        </p:blipFill>
        <p:spPr bwMode="auto">
          <a:xfrm>
            <a:off x="6096000" y="3028950"/>
            <a:ext cx="2657475" cy="762000"/>
          </a:xfrm>
          <a:prstGeom prst="rect">
            <a:avLst/>
          </a:prstGeom>
          <a:noFill/>
        </p:spPr>
      </p:pic>
      <p:pic>
        <p:nvPicPr>
          <p:cNvPr id="1030" name="Picture 6" descr="C:\Users\Convergent Packaging\Pictures\nesteoil_logo.gif"/>
          <p:cNvPicPr>
            <a:picLocks noChangeAspect="1" noChangeArrowheads="1"/>
          </p:cNvPicPr>
          <p:nvPr/>
        </p:nvPicPr>
        <p:blipFill>
          <a:blip r:embed="rId5" cstate="print"/>
          <a:srcRect/>
          <a:stretch>
            <a:fillRect/>
          </a:stretch>
        </p:blipFill>
        <p:spPr bwMode="auto">
          <a:xfrm>
            <a:off x="838200" y="4248150"/>
            <a:ext cx="1971675" cy="342900"/>
          </a:xfrm>
          <a:prstGeom prst="rect">
            <a:avLst/>
          </a:prstGeom>
          <a:noFill/>
        </p:spPr>
      </p:pic>
      <p:pic>
        <p:nvPicPr>
          <p:cNvPr id="1031" name="Picture 7" descr="C:\Users\Convergent Packaging\Pictures\shell.gif"/>
          <p:cNvPicPr>
            <a:picLocks noChangeAspect="1" noChangeArrowheads="1"/>
          </p:cNvPicPr>
          <p:nvPr/>
        </p:nvPicPr>
        <p:blipFill>
          <a:blip r:embed="rId6" cstate="print"/>
          <a:srcRect/>
          <a:stretch>
            <a:fillRect/>
          </a:stretch>
        </p:blipFill>
        <p:spPr bwMode="auto">
          <a:xfrm>
            <a:off x="533400" y="2038350"/>
            <a:ext cx="1295400" cy="1057275"/>
          </a:xfrm>
          <a:prstGeom prst="rect">
            <a:avLst/>
          </a:prstGeom>
          <a:noFill/>
        </p:spPr>
      </p:pic>
      <p:pic>
        <p:nvPicPr>
          <p:cNvPr id="10" name="Picture 2" descr="C:\Users\Convergent Packaging\Pictures\texaco-logo.png"/>
          <p:cNvPicPr>
            <a:picLocks noChangeAspect="1" noChangeArrowheads="1"/>
          </p:cNvPicPr>
          <p:nvPr/>
        </p:nvPicPr>
        <p:blipFill>
          <a:blip r:embed="rId7" cstate="print"/>
          <a:srcRect/>
          <a:stretch>
            <a:fillRect/>
          </a:stretch>
        </p:blipFill>
        <p:spPr bwMode="auto">
          <a:xfrm>
            <a:off x="5715000" y="1581150"/>
            <a:ext cx="3238500" cy="762000"/>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Convergent Packaging\Pictures\so_logo.gif"/>
          <p:cNvPicPr>
            <a:picLocks noChangeAspect="1" noChangeArrowheads="1"/>
          </p:cNvPicPr>
          <p:nvPr/>
        </p:nvPicPr>
        <p:blipFill>
          <a:blip r:embed="rId3" cstate="print"/>
          <a:srcRect/>
          <a:stretch>
            <a:fillRect/>
          </a:stretch>
        </p:blipFill>
        <p:spPr bwMode="auto">
          <a:xfrm>
            <a:off x="533400" y="971550"/>
            <a:ext cx="1371600" cy="1295400"/>
          </a:xfrm>
          <a:prstGeom prst="rect">
            <a:avLst/>
          </a:prstGeom>
          <a:noFill/>
        </p:spPr>
      </p:pic>
      <p:pic>
        <p:nvPicPr>
          <p:cNvPr id="4" name="Picture 5" descr="C:\Users\Convergent Packaging\Pictures\logo_white.png"/>
          <p:cNvPicPr>
            <a:picLocks noChangeAspect="1" noChangeArrowheads="1"/>
          </p:cNvPicPr>
          <p:nvPr/>
        </p:nvPicPr>
        <p:blipFill>
          <a:blip r:embed="rId4" cstate="print"/>
          <a:srcRect/>
          <a:stretch>
            <a:fillRect/>
          </a:stretch>
        </p:blipFill>
        <p:spPr bwMode="auto">
          <a:xfrm>
            <a:off x="3124200" y="971550"/>
            <a:ext cx="2362200" cy="381000"/>
          </a:xfrm>
          <a:prstGeom prst="rect">
            <a:avLst/>
          </a:prstGeom>
          <a:noFill/>
        </p:spPr>
      </p:pic>
      <p:pic>
        <p:nvPicPr>
          <p:cNvPr id="5" name="Picture 8" descr="C:\Users\Convergent Packaging\Pictures\Ringnes-logo.jpg"/>
          <p:cNvPicPr>
            <a:picLocks noChangeAspect="1" noChangeArrowheads="1"/>
          </p:cNvPicPr>
          <p:nvPr/>
        </p:nvPicPr>
        <p:blipFill>
          <a:blip r:embed="rId5" cstate="print"/>
          <a:srcRect/>
          <a:stretch>
            <a:fillRect/>
          </a:stretch>
        </p:blipFill>
        <p:spPr bwMode="auto">
          <a:xfrm>
            <a:off x="3124200" y="1733550"/>
            <a:ext cx="2000250" cy="847725"/>
          </a:xfrm>
          <a:prstGeom prst="rect">
            <a:avLst/>
          </a:prstGeom>
          <a:noFill/>
        </p:spPr>
      </p:pic>
      <p:pic>
        <p:nvPicPr>
          <p:cNvPr id="6" name="Picture 2" descr="C:\Users\Convergent Packaging\Pictures\1811.gif"/>
          <p:cNvPicPr>
            <a:picLocks noChangeAspect="1" noChangeArrowheads="1"/>
          </p:cNvPicPr>
          <p:nvPr/>
        </p:nvPicPr>
        <p:blipFill>
          <a:blip r:embed="rId6" cstate="print"/>
          <a:srcRect/>
          <a:stretch>
            <a:fillRect/>
          </a:stretch>
        </p:blipFill>
        <p:spPr bwMode="auto">
          <a:xfrm>
            <a:off x="6096000" y="819150"/>
            <a:ext cx="2476500" cy="2619375"/>
          </a:xfrm>
          <a:prstGeom prst="rect">
            <a:avLst/>
          </a:prstGeom>
          <a:noFill/>
        </p:spPr>
      </p:pic>
      <p:pic>
        <p:nvPicPr>
          <p:cNvPr id="2052" name="Picture 4" descr="C:\Users\Convergent Packaging\Pictures\202914main_nasa_TV_logo_226.jpg"/>
          <p:cNvPicPr>
            <a:picLocks noChangeAspect="1" noChangeArrowheads="1"/>
          </p:cNvPicPr>
          <p:nvPr/>
        </p:nvPicPr>
        <p:blipFill>
          <a:blip r:embed="rId7" cstate="print"/>
          <a:srcRect/>
          <a:stretch>
            <a:fillRect/>
          </a:stretch>
        </p:blipFill>
        <p:spPr bwMode="auto">
          <a:xfrm>
            <a:off x="533400" y="2800350"/>
            <a:ext cx="2438400" cy="2000250"/>
          </a:xfrm>
          <a:prstGeom prst="rect">
            <a:avLst/>
          </a:prstGeom>
          <a:noFill/>
        </p:spPr>
      </p:pic>
      <p:pic>
        <p:nvPicPr>
          <p:cNvPr id="2053" name="Picture 5" descr="C:\Users\Convergent Packaging\Pictures\195943main_station.jpg"/>
          <p:cNvPicPr>
            <a:picLocks noChangeAspect="1" noChangeArrowheads="1"/>
          </p:cNvPicPr>
          <p:nvPr/>
        </p:nvPicPr>
        <p:blipFill>
          <a:blip r:embed="rId8" cstate="print"/>
          <a:srcRect/>
          <a:stretch>
            <a:fillRect/>
          </a:stretch>
        </p:blipFill>
        <p:spPr bwMode="auto">
          <a:xfrm>
            <a:off x="3886200" y="3638550"/>
            <a:ext cx="4343400" cy="1270000"/>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cstate="email"/>
          <a:srcRect/>
          <a:stretch>
            <a:fillRect/>
          </a:stretch>
        </p:blipFill>
        <p:spPr bwMode="auto">
          <a:xfrm>
            <a:off x="152400" y="647700"/>
            <a:ext cx="8991600" cy="4495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p:cNvPicPr>
            <a:picLocks noChangeAspect="1" noChangeArrowheads="1"/>
          </p:cNvPicPr>
          <p:nvPr/>
        </p:nvPicPr>
        <p:blipFill>
          <a:blip r:embed="rId3" cstate="email"/>
          <a:srcRect/>
          <a:stretch>
            <a:fillRect/>
          </a:stretch>
        </p:blipFill>
        <p:spPr bwMode="auto">
          <a:xfrm>
            <a:off x="685800" y="361950"/>
            <a:ext cx="7620000" cy="4953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8066"/>
            <a:ext cx="8229600" cy="595884"/>
          </a:xfrm>
        </p:spPr>
        <p:txBody>
          <a:bodyPr>
            <a:normAutofit/>
          </a:bodyPr>
          <a:lstStyle/>
          <a:p>
            <a:r>
              <a:rPr lang="en-US" sz="2800" dirty="0" smtClean="0">
                <a:solidFill>
                  <a:srgbClr val="00B0F0"/>
                </a:solidFill>
              </a:rPr>
              <a:t>Silver Ion Uses in Europe</a:t>
            </a:r>
            <a:endParaRPr lang="en-US" sz="2800" dirty="0">
              <a:solidFill>
                <a:srgbClr val="00B0F0"/>
              </a:solidFill>
            </a:endParaRPr>
          </a:p>
        </p:txBody>
      </p:sp>
      <p:sp>
        <p:nvSpPr>
          <p:cNvPr id="3" name="Content Placeholder 2"/>
          <p:cNvSpPr>
            <a:spLocks noGrp="1"/>
          </p:cNvSpPr>
          <p:nvPr>
            <p:ph idx="1"/>
          </p:nvPr>
        </p:nvSpPr>
        <p:spPr>
          <a:xfrm>
            <a:off x="457200" y="1200150"/>
            <a:ext cx="8229600" cy="381000"/>
          </a:xfrm>
        </p:spPr>
        <p:txBody>
          <a:bodyPr>
            <a:normAutofit/>
          </a:bodyPr>
          <a:lstStyle/>
          <a:p>
            <a:r>
              <a:rPr lang="en-US" sz="1600" dirty="0" smtClean="0">
                <a:latin typeface="+mj-lt"/>
              </a:rPr>
              <a:t>Silver ion has been used in Europe for up to 40 years in several industries.  </a:t>
            </a:r>
            <a:endParaRPr lang="en-US" sz="1600" dirty="0">
              <a:latin typeface="+mj-lt"/>
            </a:endParaRPr>
          </a:p>
        </p:txBody>
      </p:sp>
      <p:sp>
        <p:nvSpPr>
          <p:cNvPr id="4" name="Rectangle 3"/>
          <p:cNvSpPr/>
          <p:nvPr/>
        </p:nvSpPr>
        <p:spPr>
          <a:xfrm>
            <a:off x="228600" y="1581150"/>
            <a:ext cx="8534400" cy="1569660"/>
          </a:xfrm>
          <a:prstGeom prst="rect">
            <a:avLst/>
          </a:prstGeom>
        </p:spPr>
        <p:txBody>
          <a:bodyPr wrap="square">
            <a:spAutoFit/>
          </a:bodyPr>
          <a:lstStyle/>
          <a:p>
            <a:r>
              <a:rPr lang="en-US" sz="1600" b="1" dirty="0" smtClean="0">
                <a:solidFill>
                  <a:srgbClr val="0070C0"/>
                </a:solidFill>
                <a:latin typeface="+mj-lt"/>
              </a:rPr>
              <a:t>Applications:</a:t>
            </a:r>
          </a:p>
          <a:p>
            <a:r>
              <a:rPr lang="en-US" sz="1600" b="1" dirty="0" smtClean="0">
                <a:solidFill>
                  <a:srgbClr val="0070C0"/>
                </a:solidFill>
                <a:latin typeface="+mj-lt"/>
              </a:rPr>
              <a:t>Drinking water 				Food industry</a:t>
            </a:r>
          </a:p>
          <a:p>
            <a:r>
              <a:rPr lang="en-US" sz="1600" dirty="0" smtClean="0">
                <a:solidFill>
                  <a:srgbClr val="0070C0"/>
                </a:solidFill>
                <a:latin typeface="+mj-lt"/>
              </a:rPr>
              <a:t>• Ships, platforms, civil defense, military 	             • Process water, disinfection water, rinse water 					                for butter, cheese, and pasta, etc.</a:t>
            </a:r>
          </a:p>
          <a:p>
            <a:r>
              <a:rPr lang="en-US" sz="1600" b="1" dirty="0" smtClean="0">
                <a:solidFill>
                  <a:srgbClr val="0070C0"/>
                </a:solidFill>
                <a:latin typeface="+mj-lt"/>
              </a:rPr>
              <a:t>Beverage industry 				Wine treatment</a:t>
            </a:r>
          </a:p>
          <a:p>
            <a:r>
              <a:rPr lang="en-US" sz="1600" dirty="0" smtClean="0">
                <a:solidFill>
                  <a:srgbClr val="0070C0"/>
                </a:solidFill>
                <a:latin typeface="+mj-lt"/>
              </a:rPr>
              <a:t>• Table-water, rinsing water, disinfection water         • Elimination of wine defects due to sulphur</a:t>
            </a:r>
            <a:endParaRPr lang="en-US" sz="1600" dirty="0">
              <a:solidFill>
                <a:srgbClr val="0070C0"/>
              </a:solidFill>
              <a:latin typeface="+mj-lt"/>
            </a:endParaRPr>
          </a:p>
        </p:txBody>
      </p:sp>
      <p:sp>
        <p:nvSpPr>
          <p:cNvPr id="5" name="Rectangle 4"/>
          <p:cNvSpPr/>
          <p:nvPr/>
        </p:nvSpPr>
        <p:spPr>
          <a:xfrm>
            <a:off x="228600" y="3333750"/>
            <a:ext cx="8763000" cy="1569660"/>
          </a:xfrm>
          <a:prstGeom prst="rect">
            <a:avLst/>
          </a:prstGeom>
        </p:spPr>
        <p:txBody>
          <a:bodyPr wrap="square">
            <a:spAutoFit/>
          </a:bodyPr>
          <a:lstStyle/>
          <a:p>
            <a:r>
              <a:rPr lang="en-US" sz="1600" b="1" dirty="0" smtClean="0">
                <a:solidFill>
                  <a:srgbClr val="0070C0"/>
                </a:solidFill>
                <a:latin typeface="+mj-lt"/>
              </a:rPr>
              <a:t>Main benefits :</a:t>
            </a:r>
          </a:p>
          <a:p>
            <a:r>
              <a:rPr lang="en-US" sz="1600" dirty="0" smtClean="0">
                <a:solidFill>
                  <a:srgbClr val="0070C0"/>
                </a:solidFill>
                <a:latin typeface="+mj-lt"/>
              </a:rPr>
              <a:t>• Treatment under mild conditions, non-toxic	• Small amounts of treatment agent</a:t>
            </a:r>
          </a:p>
          <a:p>
            <a:r>
              <a:rPr lang="en-US" sz="1600" dirty="0" smtClean="0">
                <a:solidFill>
                  <a:srgbClr val="0070C0"/>
                </a:solidFill>
                <a:latin typeface="+mj-lt"/>
              </a:rPr>
              <a:t>• No change of natural taste		                   </a:t>
            </a:r>
            <a:r>
              <a:rPr lang="en-US" sz="1600" dirty="0" smtClean="0">
                <a:solidFill>
                  <a:srgbClr val="0070C0"/>
                </a:solidFill>
              </a:rPr>
              <a:t> • No toxic reaction  byproducts </a:t>
            </a:r>
            <a:endParaRPr lang="en-US" sz="1600" dirty="0" smtClean="0">
              <a:solidFill>
                <a:srgbClr val="0070C0"/>
              </a:solidFill>
              <a:latin typeface="+mj-lt"/>
            </a:endParaRPr>
          </a:p>
          <a:p>
            <a:r>
              <a:rPr lang="en-US" sz="1600" dirty="0" smtClean="0">
                <a:solidFill>
                  <a:srgbClr val="0070C0"/>
                </a:solidFill>
                <a:latin typeface="+mj-lt"/>
              </a:rPr>
              <a:t>• Long conservation of water			</a:t>
            </a:r>
            <a:r>
              <a:rPr lang="en-US" sz="1600" dirty="0" smtClean="0">
                <a:solidFill>
                  <a:srgbClr val="0070C0"/>
                </a:solidFill>
              </a:rPr>
              <a:t>• No corrosive effect</a:t>
            </a:r>
          </a:p>
          <a:p>
            <a:r>
              <a:rPr lang="en-US" sz="1600" dirty="0" smtClean="0">
                <a:solidFill>
                  <a:srgbClr val="0070C0"/>
                </a:solidFill>
              </a:rPr>
              <a:t>• Residual effect even with extremes in temperature </a:t>
            </a:r>
            <a:r>
              <a:rPr lang="en-US" sz="1600" dirty="0" smtClean="0">
                <a:solidFill>
                  <a:srgbClr val="0070C0"/>
                </a:solidFill>
                <a:latin typeface="+mj-lt"/>
              </a:rPr>
              <a:t>	</a:t>
            </a:r>
            <a:r>
              <a:rPr lang="en-US" sz="1600" dirty="0" smtClean="0">
                <a:solidFill>
                  <a:srgbClr val="0070C0"/>
                </a:solidFill>
              </a:rPr>
              <a:t>• Ease of operation and maintenance</a:t>
            </a:r>
          </a:p>
          <a:p>
            <a:r>
              <a:rPr lang="en-US" sz="1600" dirty="0" smtClean="0">
                <a:solidFill>
                  <a:srgbClr val="0070C0"/>
                </a:solidFill>
                <a:latin typeface="+mj-lt"/>
              </a:rPr>
              <a:t>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528066"/>
            <a:ext cx="8229600" cy="519684"/>
          </a:xfrm>
        </p:spPr>
        <p:txBody>
          <a:bodyPr>
            <a:normAutofit/>
          </a:bodyPr>
          <a:lstStyle/>
          <a:p>
            <a:r>
              <a:rPr lang="en-US" sz="2800" dirty="0" smtClean="0"/>
              <a:t> </a:t>
            </a:r>
            <a:r>
              <a:rPr lang="en-US" sz="2800" dirty="0" smtClean="0">
                <a:solidFill>
                  <a:srgbClr val="00B0F0"/>
                </a:solidFill>
              </a:rPr>
              <a:t>Silver Ion vs Chlorine – Industry and Municipalities</a:t>
            </a:r>
            <a:endParaRPr lang="en-US" sz="2800" dirty="0">
              <a:solidFill>
                <a:srgbClr val="00B0F0"/>
              </a:solidFill>
            </a:endParaRPr>
          </a:p>
        </p:txBody>
      </p:sp>
      <p:sp>
        <p:nvSpPr>
          <p:cNvPr id="5121" name="Rectangle 1"/>
          <p:cNvSpPr>
            <a:spLocks noChangeArrowheads="1"/>
          </p:cNvSpPr>
          <p:nvPr/>
        </p:nvSpPr>
        <p:spPr bwMode="auto">
          <a:xfrm>
            <a:off x="304800" y="1458782"/>
            <a:ext cx="8534400" cy="35513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rm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mj-lt"/>
                <a:ea typeface="Times New Roman" pitchFamily="18" charset="0"/>
                <a:cs typeface="Times New Roman" pitchFamily="18" charset="0"/>
              </a:rPr>
              <a:t>Silver based water purification systems offer the </a:t>
            </a:r>
            <a:r>
              <a:rPr kumimoji="0" lang="en-US" sz="1600" b="0" i="0" u="none" strike="noStrike" cap="none" normalizeH="0" baseline="0" dirty="0" smtClean="0">
                <a:ln>
                  <a:noFill/>
                </a:ln>
                <a:solidFill>
                  <a:srgbClr val="0070C0"/>
                </a:solidFill>
                <a:effectLst/>
                <a:latin typeface="+mj-lt"/>
                <a:ea typeface="Times New Roman" pitchFamily="18" charset="0"/>
                <a:cs typeface="Times New Roman" pitchFamily="18" charset="0"/>
              </a:rPr>
              <a:t>most </a:t>
            </a:r>
            <a:r>
              <a:rPr kumimoji="0" lang="en-US" sz="1600" b="1" i="0" u="sng" strike="noStrike" cap="none" normalizeH="0" baseline="0" dirty="0" smtClean="0">
                <a:ln>
                  <a:noFill/>
                </a:ln>
                <a:solidFill>
                  <a:srgbClr val="0070C0"/>
                </a:solidFill>
                <a:effectLst/>
                <a:latin typeface="+mj-lt"/>
                <a:ea typeface="Times New Roman" pitchFamily="18" charset="0"/>
                <a:cs typeface="Times New Roman" pitchFamily="18" charset="0"/>
              </a:rPr>
              <a:t>reliable and cost effective </a:t>
            </a:r>
            <a:r>
              <a:rPr kumimoji="0" lang="en-US" sz="1600" b="0" i="0" u="none" strike="noStrike" cap="none" normalizeH="0" baseline="0" dirty="0" smtClean="0">
                <a:ln>
                  <a:noFill/>
                </a:ln>
                <a:solidFill>
                  <a:srgbClr val="0070C0"/>
                </a:solidFill>
                <a:effectLst/>
                <a:latin typeface="+mj-lt"/>
                <a:ea typeface="Times New Roman" pitchFamily="18" charset="0"/>
                <a:cs typeface="Times New Roman" pitchFamily="18" charset="0"/>
              </a:rPr>
              <a:t>alternative to chlorine</a:t>
            </a:r>
            <a:r>
              <a:rPr kumimoji="0" lang="en-US" sz="1600" b="0" i="0" u="none" strike="noStrike" cap="none" normalizeH="0" baseline="0" dirty="0" smtClean="0">
                <a:ln>
                  <a:noFill/>
                </a:ln>
                <a:solidFill>
                  <a:srgbClr val="000000"/>
                </a:solidFill>
                <a:effectLst/>
                <a:latin typeface="+mj-lt"/>
                <a:ea typeface="Times New Roman" pitchFamily="18" charset="0"/>
                <a:cs typeface="Times New Roman" pitchFamily="18" charset="0"/>
              </a:rPr>
              <a:t>, a chemical that is increasingly coming under fire for the carcinogenic by products it leaves in water, </a:t>
            </a:r>
            <a:r>
              <a:rPr kumimoji="0" lang="en-US" sz="1600" b="0" i="0" u="none" strike="noStrike" cap="none" normalizeH="0" baseline="0" dirty="0" smtClean="0">
                <a:ln>
                  <a:noFill/>
                </a:ln>
                <a:solidFill>
                  <a:srgbClr val="0070C0"/>
                </a:solidFill>
                <a:effectLst/>
                <a:latin typeface="+mj-lt"/>
                <a:ea typeface="Times New Roman" pitchFamily="18" charset="0"/>
                <a:cs typeface="Times New Roman" pitchFamily="18" charset="0"/>
              </a:rPr>
              <a:t>according to David Eaton, secretary of The Institute of Water Ionization Technologies in the United Kingdom and technical director of Roseland Hydronics PLC.</a:t>
            </a:r>
            <a:endParaRPr kumimoji="0" lang="en-US" sz="1600" b="0" i="0" u="none" strike="noStrike" cap="none" normalizeH="0" baseline="0" dirty="0" smtClean="0">
              <a:ln>
                <a:noFill/>
              </a:ln>
              <a:solidFill>
                <a:srgbClr val="0070C0"/>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mj-lt"/>
                <a:ea typeface="Times New Roman" pitchFamily="18" charset="0"/>
                <a:cs typeface="Times New Roman" pitchFamily="18" charset="0"/>
              </a:rPr>
              <a:t>Speaking at the annual meeting of The Gold &amp; Silver Institutes in Laguna</a:t>
            </a:r>
            <a:r>
              <a:rPr kumimoji="0" lang="en-US" sz="1600" b="0" i="0" u="none" strike="noStrike" cap="none" normalizeH="0" dirty="0" smtClean="0">
                <a:ln>
                  <a:noFill/>
                </a:ln>
                <a:solidFill>
                  <a:srgbClr val="000000"/>
                </a:solidFill>
                <a:effectLst/>
                <a:latin typeface="+mj-lt"/>
                <a:ea typeface="Times New Roman" pitchFamily="18" charset="0"/>
                <a:cs typeface="Times New Roman" pitchFamily="18" charset="0"/>
              </a:rPr>
              <a:t> </a:t>
            </a:r>
            <a:r>
              <a:rPr kumimoji="0" lang="en-US" sz="1600" b="0" i="0" u="none" strike="noStrike" cap="none" normalizeH="0" baseline="0" dirty="0" smtClean="0">
                <a:ln>
                  <a:noFill/>
                </a:ln>
                <a:solidFill>
                  <a:srgbClr val="000000"/>
                </a:solidFill>
                <a:effectLst/>
                <a:latin typeface="+mj-lt"/>
                <a:ea typeface="Times New Roman" pitchFamily="18" charset="0"/>
                <a:cs typeface="Times New Roman" pitchFamily="18" charset="0"/>
              </a:rPr>
              <a:t>Niguel, CA.  Eaton said progressively restrictive legislation is confronting the use of chemicals, especially chlorine, which for nearly a century</a:t>
            </a:r>
            <a:r>
              <a:rPr kumimoji="0" lang="en-US" sz="1600" b="0" i="0" u="none" strike="noStrike" cap="none" normalizeH="0" dirty="0" smtClean="0">
                <a:ln>
                  <a:noFill/>
                </a:ln>
                <a:solidFill>
                  <a:srgbClr val="000000"/>
                </a:solidFill>
                <a:effectLst/>
                <a:latin typeface="+mj-lt"/>
                <a:ea typeface="Times New Roman" pitchFamily="18" charset="0"/>
                <a:cs typeface="Times New Roman" pitchFamily="18" charset="0"/>
              </a:rPr>
              <a:t> </a:t>
            </a:r>
            <a:r>
              <a:rPr kumimoji="0" lang="en-US" sz="1600" b="0" i="0" u="none" strike="noStrike" cap="none" normalizeH="0" baseline="0" dirty="0" smtClean="0">
                <a:ln>
                  <a:noFill/>
                </a:ln>
                <a:solidFill>
                  <a:srgbClr val="000000"/>
                </a:solidFill>
                <a:effectLst/>
                <a:latin typeface="+mj-lt"/>
                <a:ea typeface="Times New Roman" pitchFamily="18" charset="0"/>
                <a:cs typeface="Times New Roman" pitchFamily="18" charset="0"/>
              </a:rPr>
              <a:t>has been the primary medium for water disinfection.</a:t>
            </a:r>
            <a:endParaRPr kumimoji="0" lang="en-US" sz="16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70C0"/>
                </a:solidFill>
                <a:effectLst/>
                <a:latin typeface="+mj-lt"/>
                <a:ea typeface="Times New Roman" pitchFamily="18" charset="0"/>
                <a:cs typeface="Times New Roman" pitchFamily="18" charset="0"/>
              </a:rPr>
              <a:t>With increasing pollution, utilities are forced to put far more chlorine into the supply chain, </a:t>
            </a:r>
            <a:r>
              <a:rPr kumimoji="0" lang="en-US" sz="1600" b="0" i="0" u="none" strike="noStrike" cap="none" normalizeH="0" baseline="0" dirty="0" smtClean="0">
                <a:ln>
                  <a:noFill/>
                </a:ln>
                <a:solidFill>
                  <a:srgbClr val="000000"/>
                </a:solidFill>
                <a:effectLst/>
                <a:latin typeface="+mj-lt"/>
                <a:ea typeface="Times New Roman" pitchFamily="18" charset="0"/>
                <a:cs typeface="Times New Roman" pitchFamily="18" charset="0"/>
              </a:rPr>
              <a:t>Eaton explained. </a:t>
            </a:r>
            <a:r>
              <a:rPr kumimoji="0" lang="en-US" sz="1600" b="0" i="0" u="none" strike="noStrike" cap="none" normalizeH="0" baseline="0" dirty="0" smtClean="0">
                <a:ln>
                  <a:noFill/>
                </a:ln>
                <a:solidFill>
                  <a:srgbClr val="0070C0"/>
                </a:solidFill>
                <a:effectLst/>
                <a:latin typeface="+mj-lt"/>
                <a:ea typeface="Times New Roman" pitchFamily="18" charset="0"/>
                <a:cs typeface="Times New Roman" pitchFamily="18" charset="0"/>
              </a:rPr>
              <a:t>The chemical reaction that oxidizes impurities when chlorine is added, also forms carcinogenic byproducts. </a:t>
            </a:r>
            <a:r>
              <a:rPr kumimoji="0" lang="en-US" sz="1600" b="0" i="0" u="none" strike="noStrike" cap="none" normalizeH="0" baseline="0" dirty="0" smtClean="0">
                <a:ln>
                  <a:noFill/>
                </a:ln>
                <a:solidFill>
                  <a:srgbClr val="000000"/>
                </a:solidFill>
                <a:effectLst/>
                <a:latin typeface="+mj-lt"/>
                <a:ea typeface="Times New Roman" pitchFamily="18" charset="0"/>
                <a:cs typeface="Times New Roman" pitchFamily="18" charset="0"/>
              </a:rPr>
              <a:t>"Of course these same byproducts have been generated by chlorination for a long time but never in the quantities that are now being seen," he said.</a:t>
            </a:r>
            <a:endParaRPr kumimoji="0" lang="en-US" sz="1600" b="0" i="0" u="none" strike="noStrike" cap="none" normalizeH="0" baseline="0" dirty="0" smtClean="0">
              <a:ln>
                <a:noFill/>
              </a:ln>
              <a:solidFill>
                <a:schemeClr val="tx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B050"/>
                </a:solidFill>
                <a:effectLst/>
                <a:latin typeface="+mj-lt"/>
                <a:ea typeface="Times New Roman" pitchFamily="18" charset="0"/>
                <a:cs typeface="Times New Roman" pitchFamily="18" charset="0"/>
              </a:rPr>
              <a:t>Silver offers a healthy alternative. </a:t>
            </a:r>
            <a:r>
              <a:rPr kumimoji="0" lang="en-US" sz="1600" b="0" i="0" u="none" strike="noStrike" cap="none" normalizeH="0" baseline="0" dirty="0" smtClean="0">
                <a:ln>
                  <a:noFill/>
                </a:ln>
                <a:solidFill>
                  <a:srgbClr val="000000"/>
                </a:solidFill>
                <a:effectLst/>
                <a:latin typeface="+mj-lt"/>
                <a:ea typeface="Times New Roman" pitchFamily="18" charset="0"/>
                <a:cs typeface="Times New Roman" pitchFamily="18" charset="0"/>
              </a:rPr>
              <a:t>The metal has long been known for its biocidal properties, Eaton noted. The Ancient Phoenicians. who stored wine in silver urns to preserve it, provide one of the earliest recorded examples of the metal’s use for water purification.</a:t>
            </a:r>
            <a:endParaRPr kumimoji="0" lang="en-US" sz="16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8229600" cy="857250"/>
          </a:xfrm>
        </p:spPr>
        <p:txBody>
          <a:bodyPr>
            <a:normAutofit fontScale="90000"/>
          </a:bodyPr>
          <a:lstStyle/>
          <a:p>
            <a:r>
              <a:rPr lang="en-US" sz="5400" dirty="0" smtClean="0">
                <a:solidFill>
                  <a:srgbClr val="00B0F0"/>
                </a:solidFill>
              </a:rPr>
              <a:t/>
            </a:r>
            <a:br>
              <a:rPr lang="en-US" sz="5400" dirty="0" smtClean="0">
                <a:solidFill>
                  <a:srgbClr val="00B0F0"/>
                </a:solidFill>
              </a:rPr>
            </a:br>
            <a:r>
              <a:rPr lang="en-US" sz="3100" dirty="0" smtClean="0">
                <a:solidFill>
                  <a:srgbClr val="00B0F0"/>
                </a:solidFill>
              </a:rPr>
              <a:t>Silver Ion vs Ozone and UV</a:t>
            </a:r>
            <a:endParaRPr lang="en-US" sz="3100" dirty="0"/>
          </a:p>
        </p:txBody>
      </p:sp>
      <p:sp>
        <p:nvSpPr>
          <p:cNvPr id="3" name="Content Placeholder 2"/>
          <p:cNvSpPr>
            <a:spLocks noGrp="1"/>
          </p:cNvSpPr>
          <p:nvPr>
            <p:ph idx="1"/>
          </p:nvPr>
        </p:nvSpPr>
        <p:spPr/>
        <p:txBody>
          <a:bodyPr>
            <a:normAutofit fontScale="92500"/>
          </a:bodyPr>
          <a:lstStyle/>
          <a:p>
            <a:r>
              <a:rPr lang="en-US" sz="1800" dirty="0" smtClean="0"/>
              <a:t>Ozone  is a great oxidizer and is effective on yeast, some molds, bacteria and has a half life of about 8 minutes.  Requires lots of equipment and power to produce.</a:t>
            </a:r>
          </a:p>
          <a:p>
            <a:r>
              <a:rPr lang="en-US" sz="1800" dirty="0" smtClean="0"/>
              <a:t>Due to the strongly oxidizing properties of ozone, it is a primary irritant, affecting especially the eyes and respiratory systems and can be hazardous at even low concentrations.  </a:t>
            </a:r>
          </a:p>
          <a:p>
            <a:r>
              <a:rPr lang="en-US" sz="1800" dirty="0" smtClean="0"/>
              <a:t>UV –C has been used in production of drinking water and waste water  treatment</a:t>
            </a:r>
          </a:p>
          <a:p>
            <a:r>
              <a:rPr lang="en-US" sz="1800" dirty="0" smtClean="0"/>
              <a:t>The effectiveness of UV depends on the light intensity, turbidity and distance from the light source.  The further from the source the less effective.  UV-C has been known to cause skin cancer.</a:t>
            </a:r>
          </a:p>
          <a:p>
            <a:r>
              <a:rPr lang="en-US" sz="1800" dirty="0" smtClean="0"/>
              <a:t>Neither ozone or UV are as effective as silver ion on virus. </a:t>
            </a:r>
          </a:p>
          <a:p>
            <a:r>
              <a:rPr lang="en-US" sz="1800" dirty="0" smtClean="0"/>
              <a:t>Silver Ion is more effective and less expensive to produce than ozone or UV.</a:t>
            </a:r>
            <a:endParaRPr lang="en-US" sz="1800"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solidFill>
                  <a:srgbClr val="00B0F0"/>
                </a:solidFill>
              </a:rPr>
              <a:t>Beverage Packaging Applications of Silver Ion</a:t>
            </a:r>
            <a:endParaRPr lang="en-US" sz="2800" dirty="0">
              <a:solidFill>
                <a:srgbClr val="00B0F0"/>
              </a:solidFill>
            </a:endParaRPr>
          </a:p>
        </p:txBody>
      </p:sp>
      <p:sp>
        <p:nvSpPr>
          <p:cNvPr id="3" name="Content Placeholder 2"/>
          <p:cNvSpPr>
            <a:spLocks noGrp="1"/>
          </p:cNvSpPr>
          <p:nvPr>
            <p:ph idx="1"/>
          </p:nvPr>
        </p:nvSpPr>
        <p:spPr/>
        <p:txBody>
          <a:bodyPr>
            <a:normAutofit fontScale="92500"/>
          </a:bodyPr>
          <a:lstStyle/>
          <a:p>
            <a:pPr>
              <a:buNone/>
            </a:pPr>
            <a:r>
              <a:rPr lang="en-US" sz="1600" dirty="0" smtClean="0">
                <a:solidFill>
                  <a:srgbClr val="0070C0"/>
                </a:solidFill>
                <a:latin typeface="+mj-lt"/>
              </a:rPr>
              <a:t>The silver ion generator is built based on your source water characteristics and flow rates desired.  The unit is then manufactured base on those parameters.</a:t>
            </a:r>
          </a:p>
          <a:p>
            <a:pPr>
              <a:buNone/>
            </a:pPr>
            <a:endParaRPr lang="en-US" sz="1600" dirty="0" smtClean="0">
              <a:solidFill>
                <a:srgbClr val="0070C0"/>
              </a:solidFill>
              <a:latin typeface="+mj-lt"/>
            </a:endParaRPr>
          </a:p>
          <a:p>
            <a:pPr>
              <a:buNone/>
            </a:pPr>
            <a:r>
              <a:rPr lang="en-US" sz="1600" dirty="0" smtClean="0">
                <a:solidFill>
                  <a:srgbClr val="0070C0"/>
                </a:solidFill>
                <a:latin typeface="+mj-lt"/>
              </a:rPr>
              <a:t>The silver ion generator can be used at drinking water limits (0.05 ppm) for ‘finishing water’ or ‘cut down water’ in the brewing process.   It can also be incorporated with municipal water for all the drinking fountains, coffee makers, ice machines, break room sinks, bath room sinks and toilets.</a:t>
            </a:r>
          </a:p>
          <a:p>
            <a:pPr>
              <a:buNone/>
            </a:pPr>
            <a:endParaRPr lang="en-US" sz="1600" dirty="0" smtClean="0">
              <a:solidFill>
                <a:srgbClr val="0070C0"/>
              </a:solidFill>
              <a:latin typeface="+mj-lt"/>
            </a:endParaRPr>
          </a:p>
          <a:p>
            <a:pPr>
              <a:buNone/>
            </a:pPr>
            <a:r>
              <a:rPr lang="en-US" sz="1600" dirty="0" smtClean="0">
                <a:solidFill>
                  <a:srgbClr val="0070C0"/>
                </a:solidFill>
                <a:latin typeface="+mj-lt"/>
              </a:rPr>
              <a:t>The silver ion generator can be adjusted to disinfection limits of 0.4 ppm and be used for conveyor lubrication spray, final CIP rinse of filler/capper/seamer, pasteurizer water, cooling tower water, process and clean-up water, final equipment rinse water, brewing tanks, aging tanks and all stainless steel piping.  Virtually anywhere water and/or chemicals are used for cleaning operations.   There is a significant savings in cleaning time and chemical costs.</a:t>
            </a:r>
          </a:p>
          <a:p>
            <a:pPr>
              <a:buNone/>
            </a:pPr>
            <a:r>
              <a:rPr lang="en-US" sz="1600" dirty="0" smtClean="0">
                <a:solidFill>
                  <a:srgbClr val="0070C0"/>
                </a:solidFill>
                <a:latin typeface="+mj-lt"/>
              </a:rPr>
              <a:t>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66750"/>
            <a:ext cx="8229600" cy="457200"/>
          </a:xfrm>
        </p:spPr>
        <p:txBody>
          <a:bodyPr>
            <a:normAutofit fontScale="90000"/>
          </a:bodyPr>
          <a:lstStyle/>
          <a:p>
            <a:r>
              <a:rPr lang="en-US" sz="2800" dirty="0" smtClean="0"/>
              <a:t>Second Item-PurClean</a:t>
            </a:r>
            <a:endParaRPr lang="en-US" sz="2800" dirty="0"/>
          </a:p>
        </p:txBody>
      </p:sp>
      <p:sp>
        <p:nvSpPr>
          <p:cNvPr id="3" name="Content Placeholder 2"/>
          <p:cNvSpPr>
            <a:spLocks noGrp="1"/>
          </p:cNvSpPr>
          <p:nvPr>
            <p:ph idx="1"/>
          </p:nvPr>
        </p:nvSpPr>
        <p:spPr>
          <a:xfrm>
            <a:off x="533400" y="1200150"/>
            <a:ext cx="8229600" cy="3733800"/>
          </a:xfrm>
        </p:spPr>
        <p:txBody>
          <a:bodyPr>
            <a:normAutofit/>
          </a:bodyPr>
          <a:lstStyle/>
          <a:p>
            <a:r>
              <a:rPr lang="en-US" sz="1600" dirty="0" smtClean="0">
                <a:latin typeface="+mj-lt"/>
              </a:rPr>
              <a:t>Given the effectiveness of silver ion, it makes sense to manufacture a silver based cleaner that has all the advantages of silver ion, except with much quicker results.  </a:t>
            </a:r>
          </a:p>
          <a:p>
            <a:r>
              <a:rPr lang="en-US" sz="1600" dirty="0" smtClean="0">
                <a:latin typeface="+mj-lt"/>
              </a:rPr>
              <a:t>This product is </a:t>
            </a:r>
            <a:r>
              <a:rPr lang="en-US" sz="1600" b="1" dirty="0" smtClean="0">
                <a:solidFill>
                  <a:srgbClr val="00B050"/>
                </a:solidFill>
                <a:latin typeface="+mj-lt"/>
              </a:rPr>
              <a:t>environmentally safe </a:t>
            </a:r>
            <a:r>
              <a:rPr lang="en-US" sz="1600" dirty="0" smtClean="0">
                <a:latin typeface="+mj-lt"/>
              </a:rPr>
              <a:t>and extremely effective.</a:t>
            </a:r>
          </a:p>
          <a:p>
            <a:r>
              <a:rPr lang="en-US" sz="1600" dirty="0" smtClean="0">
                <a:latin typeface="+mj-lt"/>
              </a:rPr>
              <a:t>PurClean is a non-toxic, clear, odorless and biodegradable cleaner that does not contain phosphorus, phosphates, ammonia, chlorine compounds or other harmful chemicals. </a:t>
            </a:r>
          </a:p>
          <a:p>
            <a:r>
              <a:rPr lang="en-US" sz="1600" dirty="0" smtClean="0">
                <a:latin typeface="+mj-lt"/>
              </a:rPr>
              <a:t>PurClean can be applied without using face masks, rubber gloves  or any special protection.</a:t>
            </a:r>
          </a:p>
          <a:p>
            <a:r>
              <a:rPr lang="en-US" sz="1600" dirty="0" smtClean="0">
                <a:latin typeface="+mj-lt"/>
              </a:rPr>
              <a:t>PurClean knocks down biofilm and scale in 10 minutes or less, depending on the degree of scaling.   This product has been tested on bottled water coolers and POU coolers by several large bottled water companies with extremely effective results.  Additionally, independent testing by a local laboratory have also confirmed effective results.  </a:t>
            </a:r>
          </a:p>
          <a:p>
            <a:r>
              <a:rPr lang="en-US" sz="1600" dirty="0" smtClean="0">
                <a:latin typeface="+mj-lt"/>
              </a:rPr>
              <a:t>PurClean has been tested by a local chemical supply company that reported not only descaling, but also effective removal oil based compounds.</a:t>
            </a:r>
          </a:p>
          <a:p>
            <a:r>
              <a:rPr lang="en-US" sz="1600" dirty="0" smtClean="0">
                <a:latin typeface="+mj-lt"/>
              </a:rPr>
              <a:t>PurClean is silver dihydrogen citrate and can therefore be applied to any food contact surface.</a:t>
            </a:r>
          </a:p>
          <a:p>
            <a:endParaRPr lang="en-US" sz="1600" dirty="0" smtClean="0">
              <a:latin typeface="+mj-lt"/>
            </a:endParaRPr>
          </a:p>
          <a:p>
            <a:endParaRPr lang="en-US" sz="1600" dirty="0" smtClean="0">
              <a:latin typeface="+mj-lt"/>
            </a:endParaRPr>
          </a:p>
          <a:p>
            <a:endParaRPr lang="en-US" sz="1600" dirty="0">
              <a:latin typeface="+mj-lt"/>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66750"/>
            <a:ext cx="8229600" cy="609600"/>
          </a:xfrm>
        </p:spPr>
        <p:txBody>
          <a:bodyPr>
            <a:normAutofit/>
          </a:bodyPr>
          <a:lstStyle/>
          <a:p>
            <a:r>
              <a:rPr lang="en-US" sz="2800" dirty="0" smtClean="0"/>
              <a:t>PurClean Uses and Applications in Beverage Packaging </a:t>
            </a:r>
            <a:endParaRPr lang="en-US" sz="2800" dirty="0"/>
          </a:p>
        </p:txBody>
      </p:sp>
      <p:sp>
        <p:nvSpPr>
          <p:cNvPr id="3" name="Content Placeholder 2"/>
          <p:cNvSpPr>
            <a:spLocks noGrp="1"/>
          </p:cNvSpPr>
          <p:nvPr>
            <p:ph idx="1"/>
          </p:nvPr>
        </p:nvSpPr>
        <p:spPr/>
        <p:txBody>
          <a:bodyPr>
            <a:normAutofit lnSpcReduction="10000"/>
          </a:bodyPr>
          <a:lstStyle/>
          <a:p>
            <a:r>
              <a:rPr lang="en-US" sz="1600" dirty="0" smtClean="0">
                <a:latin typeface="+mj-lt"/>
              </a:rPr>
              <a:t>To be most effective, PurClean must remain wetted on any surface for 10 minutes.</a:t>
            </a:r>
          </a:p>
          <a:p>
            <a:r>
              <a:rPr lang="en-US" sz="1600" dirty="0" smtClean="0">
                <a:latin typeface="+mj-lt"/>
              </a:rPr>
              <a:t>For the Process- PurClean can be used in storage/aging tanks and piping, plus any equipment with internal components requiring cleaning. </a:t>
            </a:r>
          </a:p>
          <a:p>
            <a:r>
              <a:rPr lang="en-US" sz="1600" dirty="0" smtClean="0">
                <a:latin typeface="+mj-lt"/>
              </a:rPr>
              <a:t>For the Packaging Line- Can be used on conveyors with any type belting, rinsers, filler/capper/seamer, pasteurizers/coolers, labelers, packers, case conveyors, palletizers, etc.</a:t>
            </a:r>
          </a:p>
          <a:p>
            <a:pPr>
              <a:buNone/>
            </a:pPr>
            <a:r>
              <a:rPr lang="en-US" sz="1600" dirty="0" smtClean="0">
                <a:latin typeface="+mj-lt"/>
              </a:rPr>
              <a:t>	An added benefit will be the plant drains.</a:t>
            </a:r>
          </a:p>
          <a:p>
            <a:r>
              <a:rPr lang="en-US" sz="1600" dirty="0" smtClean="0">
                <a:latin typeface="+mj-lt"/>
              </a:rPr>
              <a:t>For food service and janitorial- Can be used on all hard surfaces in kitchens, break rooms, bathrooms, tables, chairs, door knobs, toilet seats, sinks and handles,  reception desk and furniture,  laboratory surfaces, lab equipment, floors and drains.</a:t>
            </a:r>
          </a:p>
          <a:p>
            <a:r>
              <a:rPr lang="en-US" sz="1600" dirty="0" smtClean="0">
                <a:latin typeface="+mj-lt"/>
              </a:rPr>
              <a:t>For Warehouse- Can be used in any area requiring cleaning including driver lounges, trailers with off odors or visible organic contamination.</a:t>
            </a:r>
          </a:p>
          <a:p>
            <a:r>
              <a:rPr lang="en-US" sz="1600" dirty="0" smtClean="0">
                <a:latin typeface="+mj-lt"/>
              </a:rPr>
              <a:t>PurClean can be used in/on the entire plant where any cleaning  and sanitation is paramount.</a:t>
            </a:r>
          </a:p>
          <a:p>
            <a:endParaRPr lang="en-US" sz="1600" dirty="0">
              <a:latin typeface="+mj-lt"/>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half" idx="2"/>
          </p:nvPr>
        </p:nvSpPr>
        <p:spPr>
          <a:xfrm>
            <a:off x="304800" y="590550"/>
            <a:ext cx="2514600" cy="3165529"/>
          </a:xfrm>
        </p:spPr>
        <p:txBody>
          <a:bodyPr>
            <a:normAutofit lnSpcReduction="10000"/>
          </a:bodyPr>
          <a:lstStyle/>
          <a:p>
            <a:pPr>
              <a:buNone/>
            </a:pPr>
            <a:r>
              <a:rPr lang="en-US" sz="1600" dirty="0" smtClean="0">
                <a:solidFill>
                  <a:srgbClr val="00B0F0"/>
                </a:solidFill>
                <a:latin typeface="+mj-lt"/>
              </a:rPr>
              <a:t>I would like to thank the Master Brewers Association- Rock Mountain Division for the opportunity to present silver ion technology and PurClean Cleaner.   As indicated earlier, this is older technology, but definitely new to the US and the beverage industry.  I hope this information has been helpful and thought provoking……….. Thank You</a:t>
            </a:r>
            <a:endParaRPr lang="en-US" sz="1600" dirty="0">
              <a:solidFill>
                <a:srgbClr val="00B0F0"/>
              </a:solidFill>
              <a:latin typeface="+mj-lt"/>
            </a:endParaRPr>
          </a:p>
        </p:txBody>
      </p:sp>
      <p:pic>
        <p:nvPicPr>
          <p:cNvPr id="6" name="Picture Placeholder 5" descr="IMGP0462.JPG"/>
          <p:cNvPicPr>
            <a:picLocks noGrp="1" noChangeAspect="1"/>
          </p:cNvPicPr>
          <p:nvPr>
            <p:ph type="pic" idx="1"/>
          </p:nvPr>
        </p:nvPicPr>
        <p:blipFill>
          <a:blip r:embed="rId3" cstate="email"/>
          <a:srcRect/>
          <a:stretch>
            <a:fillRect/>
          </a:stretch>
        </p:blipFill>
        <p:spPr/>
      </p:pic>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2970</TotalTime>
  <Words>1826</Words>
  <Application>Microsoft Office PowerPoint</Application>
  <PresentationFormat>On-screen Show (16:9)</PresentationFormat>
  <Paragraphs>112</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Flow</vt:lpstr>
      <vt:lpstr>Antimicrobial Control and Silver Ion </vt:lpstr>
      <vt:lpstr>History of Silver as a Purifying Agent</vt:lpstr>
      <vt:lpstr>Slide 3</vt:lpstr>
      <vt:lpstr>Slide 4</vt:lpstr>
      <vt:lpstr>What is Silver Ion and what does it do?</vt:lpstr>
      <vt:lpstr>What is Silver Ion ?</vt:lpstr>
      <vt:lpstr>Silver Ion Generators</vt:lpstr>
      <vt:lpstr>Government Regulations</vt:lpstr>
      <vt:lpstr>Who uses silver ion?</vt:lpstr>
      <vt:lpstr>Slide 10</vt:lpstr>
      <vt:lpstr>Slide 11</vt:lpstr>
      <vt:lpstr>Slide 12</vt:lpstr>
      <vt:lpstr>Silver Ion Uses in Europe</vt:lpstr>
      <vt:lpstr> Silver Ion vs Chlorine – Industry and Municipalities</vt:lpstr>
      <vt:lpstr> Silver Ion vs Ozone and UV</vt:lpstr>
      <vt:lpstr>Beverage Packaging Applications of Silver Ion</vt:lpstr>
      <vt:lpstr>Second Item-PurClean</vt:lpstr>
      <vt:lpstr>PurClean Uses and Applications in Beverage Packaging </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Antimicrobial Control and Silver Ion</dc:title>
  <dc:creator>Convergent Packaging</dc:creator>
  <cp:lastModifiedBy>Finn Knudsen</cp:lastModifiedBy>
  <cp:revision>173</cp:revision>
  <dcterms:created xsi:type="dcterms:W3CDTF">2010-03-25T03:26:46Z</dcterms:created>
  <dcterms:modified xsi:type="dcterms:W3CDTF">2010-06-24T20:47:53Z</dcterms:modified>
</cp:coreProperties>
</file>